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6" r:id="rId13"/>
    <p:sldId id="267" r:id="rId14"/>
    <p:sldId id="268" r:id="rId15"/>
    <p:sldId id="269" r:id="rId16"/>
    <p:sldId id="272" r:id="rId17"/>
  </p:sldIdLst>
  <p:sldSz cx="7561263" cy="567055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47A"/>
    <a:srgbClr val="F301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30" d="100"/>
          <a:sy n="130" d="100"/>
        </p:scale>
        <p:origin x="1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5EAB3A1-EFD0-4B74-BB69-E3BECF725EF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3FE63F9-C416-42F7-88A8-39603C84CB9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62251A-8C0A-4616-9303-E725792BB665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B3DFA4-0A95-47DC-804A-B51E0D89D3C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46420263-9C9F-4F0C-9357-80FD21115218}" type="slidenum">
              <a:t>‹N°›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3218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62039B-7975-4AF7-A3C1-87ED21BB6D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BA5909E-E2EF-4E83-8EF5-875C354083F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9FA17B3-974D-40FA-8E59-36427C255AE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CE2F60-CD27-4434-B8B7-47F0F982E74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68A71E-55CF-4475-826C-B7E6DAB5294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BDF0D59-6222-4852-8198-ED070E9DD2A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2DAF928-2813-4F43-A1C3-9995D64CD179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8232A-270C-43A4-8F24-16E92E7C09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DC5A09F-5A2C-4D42-84C6-AA0C9474F292}" type="slidenum">
              <a:t>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FE61A21-3476-43E1-A9DE-E423C539B6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2C1FE0C-73A8-4550-82B4-5F127A033C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0DBE43-3F36-48B2-BCA3-457071C9F36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245A0E4-1818-423E-856F-0EB6F51D4A54}" type="slidenum">
              <a:t>12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162C9C-8385-4A11-8A64-6D5DEAE5EB8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039F80-5D20-432A-A757-A6729E9A805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9436E-28A1-4196-9150-23A26222B0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093D1B3-AE21-4BAE-A99F-75A6F5FE208C}" type="slidenum">
              <a:t>13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8D46686-C7DE-4F30-9BD2-94C8F0EE45C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A628547-A736-43D2-82A6-FCE5F58692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0C1067-DC39-4816-BD9E-DEE78350AC0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AE9C9C5-6AD1-4ABD-BFD2-1F90A25D22A8}" type="slidenum">
              <a:t>14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740178-575E-4F43-A77B-7265C4750A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388928-6105-4888-AFFB-7794AA22E8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5D94BF-3CD6-492F-BAD5-C75B612C99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751E62-8791-42D0-83B4-CB188590BAC5}" type="slidenum">
              <a:t>15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B32C9A-6EB9-45B7-972D-8289F7ABC2B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B1247D-95EE-4A99-BE4B-D0FDC81EF0D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71E110-FAC9-48C7-B08D-CE0DB8D98C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42BB678-2AB3-4F98-91C9-BAAA2C368BD2}" type="slidenum">
              <a:t>3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8B87D6D-489B-440D-9F3E-68315EE2CE1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93C549D-50F3-4C04-8954-11A80B8799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A1AD0C-24BC-4CAD-B95B-8C2C5FD13D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7F753B0-20A3-400D-B4D3-F4CFA1ECC506}" type="slidenum">
              <a:t>4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B55311-3B47-4150-A2FC-C21E4D744E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55102A7-6706-40B4-B4DE-E54FD864DF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E1A28C-6BF4-467B-B5E0-6ED7CD45377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13C77B7-32E3-459B-AE5A-A03F94BCE13A}" type="slidenum">
              <a:t>5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17B399-AB35-4A72-A0AF-8648138FD83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8502E4F-5DA7-44C5-BF81-4ABFFDD990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CCC5AC-21E1-48D5-BCE8-8D88603FAC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77E34B-4E96-45CE-B87D-11ABE8FF9790}" type="slidenum">
              <a:t>6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93BBDE9-DA9C-44B1-9ED2-8EBA901AD5C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EFC8299-BF2A-4A50-840A-5BDA3F42F3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C5BC17-A9D2-4DEB-B116-8480E95418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8B71292-B42D-4F73-832E-89808D0F8BF4}" type="slidenum">
              <a:t>7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A91191-5B2D-4A6D-942F-7485812075B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A7F25E-B1AF-4D8E-8D43-39F4C78AD3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0722C4-AD63-4163-8A9B-5C0F7DCE64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212E2B0-1BE9-41A4-96D7-A49223EE7658}" type="slidenum">
              <a:t>8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B8F0F3-4949-4C06-A7C9-51E9F6C410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B8888C-47D2-418E-8AFF-A0B3E89F97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522D0B6-2F27-4679-8D9F-FFFFC86BEF3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D782798-6C6C-480B-B301-A5550DFEC780}" type="slidenum">
              <a:t>9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83D4F9-BB2D-4BB1-8224-ED9474F02E7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6CE732-6251-41B1-B9C9-D8291E528F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80FB5A-02FE-48C8-AA26-EB6AE9BEB5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48E239-198B-4BFD-970C-0D188C8C64F1}" type="slidenum">
              <a:t>11</a:t>
            </a:fld>
            <a:endParaRPr lang="en-US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D0CD5E7-B696-43BD-855A-698FCA2F8C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EE46B51-5D56-4D74-8BA4-A8FD62F045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928028"/>
            <a:ext cx="6427074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2978352"/>
            <a:ext cx="5670947" cy="1369070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059" indent="0" algn="ctr">
              <a:buNone/>
              <a:defRPr sz="1654"/>
            </a:lvl2pPr>
            <a:lvl3pPr marL="756117" indent="0" algn="ctr">
              <a:buNone/>
              <a:defRPr sz="1488"/>
            </a:lvl3pPr>
            <a:lvl4pPr marL="1134176" indent="0" algn="ctr">
              <a:buNone/>
              <a:defRPr sz="1323"/>
            </a:lvl4pPr>
            <a:lvl5pPr marL="1512235" indent="0" algn="ctr">
              <a:buNone/>
              <a:defRPr sz="1323"/>
            </a:lvl5pPr>
            <a:lvl6pPr marL="1890293" indent="0" algn="ctr">
              <a:buNone/>
              <a:defRPr sz="1323"/>
            </a:lvl6pPr>
            <a:lvl7pPr marL="2268352" indent="0" algn="ctr">
              <a:buNone/>
              <a:defRPr sz="1323"/>
            </a:lvl7pPr>
            <a:lvl8pPr marL="2646411" indent="0" algn="ctr">
              <a:buNone/>
              <a:defRPr sz="1323"/>
            </a:lvl8pPr>
            <a:lvl9pPr marL="3024469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348589-294E-4697-95FC-F3F8BCE4935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7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9EB884-110F-4B7C-9492-729591BB717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8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29" y="301904"/>
            <a:ext cx="1630397" cy="4805529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7" y="301904"/>
            <a:ext cx="4796676" cy="48055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869139-7D43-4407-AD1C-EEA7D07032E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4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4F0649-21CF-461F-8608-0C0B57D969D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8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899" y="1413701"/>
            <a:ext cx="652158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899" y="3794807"/>
            <a:ext cx="6521589" cy="1240432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05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11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17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23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2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3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41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4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491456-7492-42AF-B1F9-76E6D6D6E0A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8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1509521"/>
            <a:ext cx="3213537" cy="35979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89" y="1509521"/>
            <a:ext cx="3213537" cy="35979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55FA83-10F9-4305-BA16-36347E144A8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5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01906"/>
            <a:ext cx="6521589" cy="109604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1390073"/>
            <a:ext cx="3198768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2071326"/>
            <a:ext cx="3198768" cy="30466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0" y="1390073"/>
            <a:ext cx="3214522" cy="68125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059" indent="0">
              <a:buNone/>
              <a:defRPr sz="1654" b="1"/>
            </a:lvl2pPr>
            <a:lvl3pPr marL="756117" indent="0">
              <a:buNone/>
              <a:defRPr sz="1488" b="1"/>
            </a:lvl3pPr>
            <a:lvl4pPr marL="1134176" indent="0">
              <a:buNone/>
              <a:defRPr sz="1323" b="1"/>
            </a:lvl4pPr>
            <a:lvl5pPr marL="1512235" indent="0">
              <a:buNone/>
              <a:defRPr sz="1323" b="1"/>
            </a:lvl5pPr>
            <a:lvl6pPr marL="1890293" indent="0">
              <a:buNone/>
              <a:defRPr sz="1323" b="1"/>
            </a:lvl6pPr>
            <a:lvl7pPr marL="2268352" indent="0">
              <a:buNone/>
              <a:defRPr sz="1323" b="1"/>
            </a:lvl7pPr>
            <a:lvl8pPr marL="2646411" indent="0">
              <a:buNone/>
              <a:defRPr sz="1323" b="1"/>
            </a:lvl8pPr>
            <a:lvl9pPr marL="3024469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0" y="2071326"/>
            <a:ext cx="3214522" cy="304660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B36D00-5143-4D86-A123-A1AE88C496A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3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99AA04-8D3D-4A74-A6DA-33F35E222A3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7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5AE512B-614A-42B0-96A2-5B90562439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732" y="4857185"/>
            <a:ext cx="1063912" cy="79307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65D372D-49C4-4B23-86DB-2A0267F86BC7}"/>
              </a:ext>
            </a:extLst>
          </p:cNvPr>
          <p:cNvSpPr txBox="1"/>
          <p:nvPr userDrawn="1"/>
        </p:nvSpPr>
        <p:spPr>
          <a:xfrm>
            <a:off x="1653540" y="5279580"/>
            <a:ext cx="3701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SNES-FSU Bretagne  –  </a:t>
            </a:r>
            <a:r>
              <a:rPr lang="fr-FR" sz="1200" b="1" dirty="0"/>
              <a:t>Retraite Macron : Tous perdants !</a:t>
            </a:r>
            <a:endParaRPr lang="en-US"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B92D53-83D1-4FEC-9BFE-FEADF9405997}"/>
              </a:ext>
            </a:extLst>
          </p:cNvPr>
          <p:cNvSpPr txBox="1"/>
          <p:nvPr userDrawn="1"/>
        </p:nvSpPr>
        <p:spPr>
          <a:xfrm>
            <a:off x="5355082" y="5279580"/>
            <a:ext cx="151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–</a:t>
            </a:r>
            <a:r>
              <a:rPr lang="fr-FR" sz="1200" b="0" dirty="0"/>
              <a:t>  Septembre 2019  </a:t>
            </a:r>
            <a:r>
              <a:rPr lang="fr-FR" sz="1200" dirty="0"/>
              <a:t>–</a:t>
            </a:r>
            <a:r>
              <a:rPr lang="fr-FR" sz="1200" b="0" dirty="0"/>
              <a:t>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133A203-61B8-497F-9627-247BD4E365F6}"/>
              </a:ext>
            </a:extLst>
          </p:cNvPr>
          <p:cNvSpPr txBox="1"/>
          <p:nvPr userDrawn="1"/>
        </p:nvSpPr>
        <p:spPr>
          <a:xfrm>
            <a:off x="6791097" y="5279579"/>
            <a:ext cx="709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0562359-975B-4022-AC98-5B861C5B1057}" type="slidenum">
              <a:rPr lang="en-US" sz="1200" smtClean="0"/>
              <a:pPr/>
              <a:t>‹N°›</a:t>
            </a:fld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750136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78037"/>
            <a:ext cx="243870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816455"/>
            <a:ext cx="3827889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1701165"/>
            <a:ext cx="243870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C04C9E-44C6-49F2-954D-7473FFD02F5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7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378037"/>
            <a:ext cx="243870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816455"/>
            <a:ext cx="3827889" cy="4029766"/>
          </a:xfrm>
        </p:spPr>
        <p:txBody>
          <a:bodyPr anchor="t"/>
          <a:lstStyle>
            <a:lvl1pPr marL="0" indent="0">
              <a:buNone/>
              <a:defRPr sz="2646"/>
            </a:lvl1pPr>
            <a:lvl2pPr marL="378059" indent="0">
              <a:buNone/>
              <a:defRPr sz="2315"/>
            </a:lvl2pPr>
            <a:lvl3pPr marL="756117" indent="0">
              <a:buNone/>
              <a:defRPr sz="1985"/>
            </a:lvl3pPr>
            <a:lvl4pPr marL="1134176" indent="0">
              <a:buNone/>
              <a:defRPr sz="1654"/>
            </a:lvl4pPr>
            <a:lvl5pPr marL="1512235" indent="0">
              <a:buNone/>
              <a:defRPr sz="1654"/>
            </a:lvl5pPr>
            <a:lvl6pPr marL="1890293" indent="0">
              <a:buNone/>
              <a:defRPr sz="1654"/>
            </a:lvl6pPr>
            <a:lvl7pPr marL="2268352" indent="0">
              <a:buNone/>
              <a:defRPr sz="1654"/>
            </a:lvl7pPr>
            <a:lvl8pPr marL="2646411" indent="0">
              <a:buNone/>
              <a:defRPr sz="1654"/>
            </a:lvl8pPr>
            <a:lvl9pPr marL="3024469" indent="0">
              <a:buNone/>
              <a:defRPr sz="1654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1701165"/>
            <a:ext cx="243870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59" indent="0">
              <a:buNone/>
              <a:defRPr sz="1158"/>
            </a:lvl2pPr>
            <a:lvl3pPr marL="756117" indent="0">
              <a:buNone/>
              <a:defRPr sz="992"/>
            </a:lvl3pPr>
            <a:lvl4pPr marL="1134176" indent="0">
              <a:buNone/>
              <a:defRPr sz="827"/>
            </a:lvl4pPr>
            <a:lvl5pPr marL="1512235" indent="0">
              <a:buNone/>
              <a:defRPr sz="827"/>
            </a:lvl5pPr>
            <a:lvl6pPr marL="1890293" indent="0">
              <a:buNone/>
              <a:defRPr sz="827"/>
            </a:lvl6pPr>
            <a:lvl7pPr marL="2268352" indent="0">
              <a:buNone/>
              <a:defRPr sz="827"/>
            </a:lvl7pPr>
            <a:lvl8pPr marL="2646411" indent="0">
              <a:buNone/>
              <a:defRPr sz="827"/>
            </a:lvl8pPr>
            <a:lvl9pPr marL="302446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C5F1CC-C066-4A28-8271-99CA681CEC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5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7" y="301906"/>
            <a:ext cx="652158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7" y="1509521"/>
            <a:ext cx="652158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5255761"/>
            <a:ext cx="1701284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69" y="5255761"/>
            <a:ext cx="255192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2" y="5255761"/>
            <a:ext cx="1701284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24547C0D-D487-424C-B171-7E3F3C0D24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0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117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29" indent="-189029" algn="l" defTabSz="756117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88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147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205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264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323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381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440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499" indent="-189029" algn="l" defTabSz="75611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5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117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176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235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293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352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411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469" algn="l" defTabSz="75611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fr/photo/62574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BC77CB-28C0-4729-8BE4-DC0C74C12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469" y="291978"/>
            <a:ext cx="5317793" cy="128326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18A6098-3331-42BE-8B7D-B4E242D9DE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6" t="8401" r="1791" b="10713"/>
          <a:stretch/>
        </p:blipFill>
        <p:spPr>
          <a:xfrm>
            <a:off x="993485" y="2008647"/>
            <a:ext cx="5376737" cy="319075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E1387B-431E-4646-947C-3D2A643CF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75277"/>
            <a:ext cx="2329479" cy="17166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1A9175-8930-4ADE-89FA-EEFF81ADCFE1}"/>
              </a:ext>
            </a:extLst>
          </p:cNvPr>
          <p:cNvSpPr txBox="1"/>
          <p:nvPr/>
        </p:nvSpPr>
        <p:spPr>
          <a:xfrm>
            <a:off x="115099" y="1732884"/>
            <a:ext cx="2397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DA047A"/>
                </a:solidFill>
              </a:rPr>
              <a:t>Le</a:t>
            </a:r>
            <a:r>
              <a:rPr lang="fr-FR" sz="1400" b="1" dirty="0"/>
              <a:t> </a:t>
            </a:r>
            <a:r>
              <a:rPr lang="fr-FR" sz="1400" b="1" dirty="0">
                <a:solidFill>
                  <a:srgbClr val="F30188"/>
                </a:solidFill>
              </a:rPr>
              <a:t>SNES</a:t>
            </a:r>
            <a:r>
              <a:rPr lang="fr-FR" sz="1400" b="1" dirty="0"/>
              <a:t>, pour agir ensemble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1646AA-26BC-4F63-95B2-6B41C1A74C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"/>
          <a:stretch/>
        </p:blipFill>
        <p:spPr>
          <a:xfrm>
            <a:off x="6370222" y="4853353"/>
            <a:ext cx="1153224" cy="3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9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984903-9CDF-49FC-8BBD-3F9BFDDCEC07}"/>
              </a:ext>
            </a:extLst>
          </p:cNvPr>
          <p:cNvSpPr/>
          <p:nvPr/>
        </p:nvSpPr>
        <p:spPr>
          <a:xfrm>
            <a:off x="118234" y="1005263"/>
            <a:ext cx="73758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60 ans sans décote ni surcote</a:t>
            </a:r>
            <a:endParaRPr lang="fr-FR" sz="2800" b="1" dirty="0">
              <a:solidFill>
                <a:prstClr val="black"/>
              </a:solidFill>
              <a:latin typeface="Mangal" panose="020B05020402040202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75% du traitement des 6 derniers mois</a:t>
            </a:r>
            <a:endParaRPr lang="fr-FR" sz="2800" b="1" dirty="0">
              <a:solidFill>
                <a:prstClr val="black"/>
              </a:solidFill>
              <a:latin typeface="Mangal" panose="020B05020402040202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37,5 annuités</a:t>
            </a:r>
            <a:endParaRPr lang="fr-FR" sz="2800" b="1" dirty="0">
              <a:solidFill>
                <a:prstClr val="black"/>
              </a:solidFill>
              <a:latin typeface="Mangal" panose="020B05020402040202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Le retour des droits familiaux </a:t>
            </a:r>
            <a:endParaRPr lang="fr-FR" sz="2800" b="1" dirty="0">
              <a:solidFill>
                <a:prstClr val="black"/>
              </a:solidFill>
              <a:latin typeface="Mangal" panose="020B05020402040202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 La prise en compte des années d’étude</a:t>
            </a:r>
            <a:endParaRPr lang="fr-FR" sz="2800" b="1" dirty="0">
              <a:solidFill>
                <a:prstClr val="black"/>
              </a:solidFill>
              <a:latin typeface="Mangal" panose="020B0502040204020203" pitchFamily="18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b="1">
                <a:solidFill>
                  <a:srgbClr val="000000"/>
                </a:solidFill>
                <a:latin typeface="Arial" panose="020B0604020202020204" pitchFamily="34" charset="0"/>
              </a:rPr>
              <a:t> Des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fins de carrière aménagées </a:t>
            </a:r>
            <a:r>
              <a:rPr lang="fr-FR" sz="2800" b="1">
                <a:solidFill>
                  <a:srgbClr val="000000"/>
                </a:solidFill>
                <a:latin typeface="Arial" panose="020B0604020202020204" pitchFamily="34" charset="0"/>
              </a:rPr>
              <a:t>et une	réflexion </a:t>
            </a:r>
            <a:r>
              <a:rPr lang="fr-FR" sz="2800" b="1" dirty="0">
                <a:solidFill>
                  <a:srgbClr val="000000"/>
                </a:solidFill>
                <a:latin typeface="Arial" panose="020B0604020202020204" pitchFamily="34" charset="0"/>
              </a:rPr>
              <a:t>sur la gestion des âges</a:t>
            </a:r>
            <a:endParaRPr lang="fr-FR" sz="2800" b="1" dirty="0">
              <a:solidFill>
                <a:prstClr val="black"/>
              </a:solidFill>
              <a:latin typeface="Mangal" panose="020B05020402040202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850A58-1195-498E-8501-EC33ADE54369}"/>
              </a:ext>
            </a:extLst>
          </p:cNvPr>
          <p:cNvSpPr/>
          <p:nvPr/>
        </p:nvSpPr>
        <p:spPr>
          <a:xfrm>
            <a:off x="118234" y="51156"/>
            <a:ext cx="51635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/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</a:rPr>
              <a:t>LA FSU REVENDIQUE UN SYSTÈME </a:t>
            </a:r>
            <a:b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</a:rPr>
            </a:b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</a:rPr>
              <a:t>À PRESTATIONS </a:t>
            </a:r>
            <a:r>
              <a:rPr lang="fr-FR" sz="2800" dirty="0">
                <a:solidFill>
                  <a:schemeClr val="accent1"/>
                </a:solidFill>
                <a:latin typeface="AvenirNext LT Pro HeavyCn" panose="020B0906020202020204" pitchFamily="34" charset="0"/>
              </a:rPr>
              <a:t>DÉFINIES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</a:rPr>
              <a:t> !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7841CC-81DC-465D-960E-0FADB3E50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426" y="60558"/>
            <a:ext cx="2071603" cy="9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9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B19B02A-CD52-4C1A-BCA5-AFEA70A00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3024" y="0"/>
            <a:ext cx="2508238" cy="31272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F4B5566-AAEA-4211-A173-62C64F034370}"/>
              </a:ext>
            </a:extLst>
          </p:cNvPr>
          <p:cNvSpPr/>
          <p:nvPr/>
        </p:nvSpPr>
        <p:spPr>
          <a:xfrm>
            <a:off x="4827775" y="2883877"/>
            <a:ext cx="786513" cy="281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F33838-4EE5-4F64-9B74-8DBA1FC0072E}"/>
              </a:ext>
            </a:extLst>
          </p:cNvPr>
          <p:cNvSpPr txBox="1"/>
          <p:nvPr/>
        </p:nvSpPr>
        <p:spPr>
          <a:xfrm>
            <a:off x="112852" y="4429108"/>
            <a:ext cx="7561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ym typeface="Wingdings" panose="05000000000000000000" pitchFamily="2" charset="2"/>
              </a:rPr>
              <a:t> </a:t>
            </a:r>
            <a:r>
              <a:rPr lang="fr-FR" sz="2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Ce sont des choix de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société</a:t>
            </a:r>
            <a:r>
              <a:rPr lang="fr-FR" sz="2600" b="1" dirty="0">
                <a:solidFill>
                  <a:schemeClr val="accent1">
                    <a:lumMod val="50000"/>
                  </a:schemeClr>
                </a:solidFill>
                <a:sym typeface="Wingdings" panose="05000000000000000000" pitchFamily="2" charset="2"/>
              </a:rPr>
              <a:t>, des choix </a:t>
            </a:r>
            <a:r>
              <a:rPr lang="fr-FR" sz="26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politiques !</a:t>
            </a:r>
            <a:endParaRPr lang="fr-FR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A8A73DD-0FC2-4B4E-883C-020C9904CE10}"/>
              </a:ext>
            </a:extLst>
          </p:cNvPr>
          <p:cNvSpPr txBox="1"/>
          <p:nvPr/>
        </p:nvSpPr>
        <p:spPr>
          <a:xfrm>
            <a:off x="112852" y="120236"/>
            <a:ext cx="4790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1">
                    <a:lumMod val="50000"/>
                  </a:schemeClr>
                </a:solidFill>
                <a:latin typeface="AvenirNext LT Pro HeavyCn" panose="020B0906020202020204" pitchFamily="34" charset="0"/>
              </a:rPr>
              <a:t>DES ALTERNATIVES EXISTENT POUR LE FINANCEMENT 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0C6DA11-4FF4-4448-BEC3-06C9F1BF1B67}"/>
              </a:ext>
            </a:extLst>
          </p:cNvPr>
          <p:cNvSpPr txBox="1"/>
          <p:nvPr/>
        </p:nvSpPr>
        <p:spPr>
          <a:xfrm>
            <a:off x="112852" y="1074343"/>
            <a:ext cx="733106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b="1" dirty="0"/>
              <a:t>●Hausse des cotisations</a:t>
            </a:r>
            <a:br>
              <a:rPr lang="fr-FR" sz="2400" b="1" dirty="0"/>
            </a:br>
            <a:r>
              <a:rPr lang="fr-FR" sz="2400" b="1" dirty="0"/>
              <a:t>part employeur comme part salariale</a:t>
            </a:r>
          </a:p>
          <a:p>
            <a:pPr>
              <a:spcAft>
                <a:spcPts val="600"/>
              </a:spcAft>
            </a:pPr>
            <a:r>
              <a:rPr lang="fr-FR" sz="2400" b="1" dirty="0"/>
              <a:t>●Élargissement de l’assiette des </a:t>
            </a:r>
            <a:br>
              <a:rPr lang="fr-FR" sz="2400" b="1" dirty="0"/>
            </a:br>
            <a:r>
              <a:rPr lang="fr-FR" sz="2400" b="1" dirty="0"/>
              <a:t>cotisations aux revenus financiers </a:t>
            </a:r>
            <a:br>
              <a:rPr lang="fr-FR" sz="2400" b="1" dirty="0"/>
            </a:br>
            <a:r>
              <a:rPr lang="fr-FR" sz="2400" b="1" dirty="0"/>
              <a:t>des entreprises</a:t>
            </a:r>
          </a:p>
          <a:p>
            <a:pPr>
              <a:spcAft>
                <a:spcPts val="600"/>
              </a:spcAft>
            </a:pPr>
            <a:r>
              <a:rPr lang="fr-FR" sz="2400" b="1" dirty="0"/>
              <a:t>●Une politique favorable à l’emploi = augmentation du nombre de cotisants</a:t>
            </a:r>
          </a:p>
          <a:p>
            <a:pPr>
              <a:spcAft>
                <a:spcPts val="600"/>
              </a:spcAft>
            </a:pPr>
            <a:r>
              <a:rPr lang="fr-FR" sz="2400" b="1" dirty="0"/>
              <a:t>●Une augmentation des salaires = hausse de cotisations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51B1A14-D79F-4E78-A08F-F883F5A525D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17438" y="1506736"/>
            <a:ext cx="1321518" cy="1328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AAAEBC-2A87-4717-A56A-96615B34C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775" y="75853"/>
            <a:ext cx="3010996" cy="41052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135025B-EEAA-46E1-8D6C-A3EDD7ADF5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08" y="75852"/>
            <a:ext cx="3002767" cy="40924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7DBDB18-B10F-44C8-939A-5C03665338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2679" y="4227564"/>
            <a:ext cx="2304453" cy="9894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FF83F8-A96F-440A-9680-C8AEA88574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871" y="4181061"/>
            <a:ext cx="2026623" cy="10824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267ECC8-42CD-4483-8799-0E0B87946E6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50"/>
          <a:stretch/>
        </p:blipFill>
        <p:spPr>
          <a:xfrm>
            <a:off x="258840" y="4433298"/>
            <a:ext cx="2563129" cy="35289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FBD6542-8EAE-445E-BB58-686B98DD27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7784" y="4786191"/>
            <a:ext cx="1247924" cy="21043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A9D302B-D2FD-4A36-9114-224A054AC277}"/>
              </a:ext>
            </a:extLst>
          </p:cNvPr>
          <p:cNvSpPr txBox="1"/>
          <p:nvPr/>
        </p:nvSpPr>
        <p:spPr>
          <a:xfrm>
            <a:off x="3482194" y="159860"/>
            <a:ext cx="255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AvenirNext LT Pro HeavyCn" panose="020B0906020202020204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F815E3-2A21-40F5-89E5-9721CAAC5151}"/>
              </a:ext>
            </a:extLst>
          </p:cNvPr>
          <p:cNvSpPr/>
          <p:nvPr/>
        </p:nvSpPr>
        <p:spPr>
          <a:xfrm>
            <a:off x="273298" y="41045"/>
            <a:ext cx="6939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  <a:ea typeface="Microsoft YaHei" pitchFamily="2"/>
                <a:cs typeface="Mangal" pitchFamily="2"/>
              </a:rPr>
              <a:t>ALORS DES PRIMES POUR DE MEILLEURS SALAIRES ET DE MEILLEURES PENSIONS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AF94A-9934-4E41-ABBC-AD83ABC4FB6F}"/>
              </a:ext>
            </a:extLst>
          </p:cNvPr>
          <p:cNvSpPr/>
          <p:nvPr/>
        </p:nvSpPr>
        <p:spPr>
          <a:xfrm>
            <a:off x="437890" y="3451742"/>
            <a:ext cx="701466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400"/>
              </a:spcAft>
            </a:pPr>
            <a:r>
              <a:rPr lang="en-US" dirty="0">
                <a:ea typeface="Microsoft YaHei" pitchFamily="2"/>
                <a:cs typeface="Mangal" pitchFamily="2"/>
                <a:sym typeface="Wingdings" panose="05000000000000000000" pitchFamily="2" charset="2"/>
              </a:rPr>
              <a:t> </a:t>
            </a:r>
            <a:r>
              <a:rPr lang="en-US" b="1" dirty="0" err="1">
                <a:ea typeface="Microsoft YaHei" pitchFamily="2"/>
                <a:cs typeface="Mangal" pitchFamily="2"/>
              </a:rPr>
              <a:t>Cette</a:t>
            </a:r>
            <a:r>
              <a:rPr lang="en-US" b="1" dirty="0">
                <a:ea typeface="Microsoft YaHei" pitchFamily="2"/>
                <a:cs typeface="Mangal" pitchFamily="2"/>
              </a:rPr>
              <a:t> </a:t>
            </a:r>
            <a:r>
              <a:rPr lang="en-US" b="1" dirty="0" err="1">
                <a:ea typeface="Microsoft YaHei" pitchFamily="2"/>
                <a:cs typeface="Mangal" pitchFamily="2"/>
              </a:rPr>
              <a:t>réponse</a:t>
            </a:r>
            <a:r>
              <a:rPr lang="en-US" b="1" dirty="0">
                <a:ea typeface="Microsoft YaHei" pitchFamily="2"/>
                <a:cs typeface="Mangal" pitchFamily="2"/>
              </a:rPr>
              <a:t> du </a:t>
            </a:r>
            <a:r>
              <a:rPr lang="en-US" b="1" dirty="0" err="1">
                <a:ea typeface="Microsoft YaHei" pitchFamily="2"/>
                <a:cs typeface="Mangal" pitchFamily="2"/>
              </a:rPr>
              <a:t>gouvernement</a:t>
            </a:r>
            <a:r>
              <a:rPr lang="en-US" b="1" dirty="0">
                <a:ea typeface="Microsoft YaHei" pitchFamily="2"/>
                <a:cs typeface="Mangal" pitchFamily="2"/>
              </a:rPr>
              <a:t> :</a:t>
            </a:r>
          </a:p>
          <a:p>
            <a:pPr hangingPunct="0">
              <a:spcAft>
                <a:spcPts val="400"/>
              </a:spcAft>
            </a:pPr>
            <a:r>
              <a:rPr lang="en-US" b="1" dirty="0">
                <a:ea typeface="Microsoft YaHei" pitchFamily="2"/>
                <a:cs typeface="Mangal" pitchFamily="2"/>
              </a:rPr>
              <a:t>1) </a:t>
            </a:r>
            <a:r>
              <a:rPr lang="en-US" b="1" dirty="0" err="1">
                <a:ea typeface="Microsoft YaHei" pitchFamily="2"/>
                <a:cs typeface="Mangal" pitchFamily="2"/>
              </a:rPr>
              <a:t>n’apporte</a:t>
            </a:r>
            <a:r>
              <a:rPr lang="en-US" b="1" dirty="0">
                <a:ea typeface="Microsoft YaHei" pitchFamily="2"/>
                <a:cs typeface="Mangal" pitchFamily="2"/>
              </a:rPr>
              <a:t> </a:t>
            </a:r>
            <a:r>
              <a:rPr lang="en-US" b="1" dirty="0" err="1">
                <a:ea typeface="Microsoft YaHei" pitchFamily="2"/>
                <a:cs typeface="Mangal" pitchFamily="2"/>
              </a:rPr>
              <a:t>aucune</a:t>
            </a:r>
            <a:r>
              <a:rPr lang="en-US" b="1" dirty="0">
                <a:ea typeface="Microsoft YaHei" pitchFamily="2"/>
                <a:cs typeface="Mangal" pitchFamily="2"/>
              </a:rPr>
              <a:t> </a:t>
            </a:r>
            <a:r>
              <a:rPr lang="en-US" b="1" dirty="0" err="1">
                <a:ea typeface="Microsoft YaHei" pitchFamily="2"/>
                <a:cs typeface="Mangal" pitchFamily="2"/>
              </a:rPr>
              <a:t>revalorisation</a:t>
            </a:r>
            <a:r>
              <a:rPr lang="en-US" b="1" dirty="0">
                <a:ea typeface="Microsoft YaHei" pitchFamily="2"/>
                <a:cs typeface="Mangal" pitchFamily="2"/>
              </a:rPr>
              <a:t> </a:t>
            </a:r>
            <a:r>
              <a:rPr lang="en-US" b="1" dirty="0" err="1">
                <a:ea typeface="Microsoft YaHei" pitchFamily="2"/>
                <a:cs typeface="Mangal" pitchFamily="2"/>
              </a:rPr>
              <a:t>générale</a:t>
            </a:r>
            <a:r>
              <a:rPr lang="en-US" b="1" dirty="0">
                <a:ea typeface="Microsoft YaHei" pitchFamily="2"/>
                <a:cs typeface="Mangal" pitchFamily="2"/>
              </a:rPr>
              <a:t> profitable à </a:t>
            </a:r>
            <a:r>
              <a:rPr lang="en-US" b="1" dirty="0" err="1">
                <a:ea typeface="Microsoft YaHei" pitchFamily="2"/>
                <a:cs typeface="Mangal" pitchFamily="2"/>
              </a:rPr>
              <a:t>toutes</a:t>
            </a:r>
            <a:r>
              <a:rPr lang="en-US" b="1" dirty="0">
                <a:ea typeface="Microsoft YaHei" pitchFamily="2"/>
                <a:cs typeface="Mangal" pitchFamily="2"/>
              </a:rPr>
              <a:t> et </a:t>
            </a:r>
            <a:r>
              <a:rPr lang="en-US" b="1" dirty="0" err="1">
                <a:ea typeface="Microsoft YaHei" pitchFamily="2"/>
                <a:cs typeface="Mangal" pitchFamily="2"/>
              </a:rPr>
              <a:t>tous</a:t>
            </a:r>
            <a:endParaRPr lang="en-US" b="1" dirty="0">
              <a:ea typeface="Microsoft YaHei" pitchFamily="2"/>
              <a:cs typeface="Mangal" pitchFamily="2"/>
            </a:endParaRPr>
          </a:p>
          <a:p>
            <a:pPr hangingPunct="0">
              <a:spcAft>
                <a:spcPts val="400"/>
              </a:spcAft>
            </a:pPr>
            <a:r>
              <a:rPr lang="en-US" b="1" dirty="0">
                <a:ea typeface="Microsoft YaHei" pitchFamily="2"/>
                <a:cs typeface="Mangal" pitchFamily="2"/>
              </a:rPr>
              <a:t>2) </a:t>
            </a:r>
            <a:r>
              <a:rPr lang="en-US" b="1" dirty="0" err="1">
                <a:ea typeface="Microsoft YaHei" pitchFamily="2"/>
                <a:cs typeface="Mangal" pitchFamily="2"/>
              </a:rPr>
              <a:t>amorce</a:t>
            </a:r>
            <a:r>
              <a:rPr lang="en-US" b="1" dirty="0">
                <a:ea typeface="Microsoft YaHei" pitchFamily="2"/>
                <a:cs typeface="Mangal" pitchFamily="2"/>
              </a:rPr>
              <a:t> un </a:t>
            </a:r>
            <a:r>
              <a:rPr lang="en-US" b="1" dirty="0" err="1">
                <a:ea typeface="Microsoft YaHei" pitchFamily="2"/>
                <a:cs typeface="Mangal" pitchFamily="2"/>
              </a:rPr>
              <a:t>cadrage</a:t>
            </a:r>
            <a:r>
              <a:rPr lang="en-US" b="1" dirty="0">
                <a:ea typeface="Microsoft YaHei" pitchFamily="2"/>
                <a:cs typeface="Mangal" pitchFamily="2"/>
              </a:rPr>
              <a:t>  des </a:t>
            </a:r>
            <a:r>
              <a:rPr lang="en-US" b="1" dirty="0" err="1">
                <a:ea typeface="Microsoft YaHei" pitchFamily="2"/>
                <a:cs typeface="Mangal" pitchFamily="2"/>
              </a:rPr>
              <a:t>pratiques</a:t>
            </a:r>
            <a:r>
              <a:rPr lang="en-US" b="1" dirty="0">
                <a:ea typeface="Microsoft YaHei" pitchFamily="2"/>
                <a:cs typeface="Mangal" pitchFamily="2"/>
              </a:rPr>
              <a:t> </a:t>
            </a:r>
            <a:r>
              <a:rPr lang="en-US" b="1" dirty="0" err="1">
                <a:ea typeface="Microsoft YaHei" pitchFamily="2"/>
                <a:cs typeface="Mangal" pitchFamily="2"/>
              </a:rPr>
              <a:t>professionnelles</a:t>
            </a:r>
            <a:r>
              <a:rPr lang="en-US" b="1" dirty="0">
                <a:ea typeface="Microsoft YaHei" pitchFamily="2"/>
                <a:cs typeface="Mangal" pitchFamily="2"/>
              </a:rPr>
              <a:t> et </a:t>
            </a:r>
            <a:r>
              <a:rPr lang="en-US" b="1" dirty="0" err="1">
                <a:ea typeface="Microsoft YaHei" pitchFamily="2"/>
                <a:cs typeface="Mangal" pitchFamily="2"/>
              </a:rPr>
              <a:t>une</a:t>
            </a:r>
            <a:r>
              <a:rPr lang="en-US" b="1" dirty="0">
                <a:ea typeface="Microsoft YaHei" pitchFamily="2"/>
                <a:cs typeface="Mangal" pitchFamily="2"/>
              </a:rPr>
              <a:t> </a:t>
            </a:r>
            <a:r>
              <a:rPr lang="en-US" b="1" dirty="0" err="1">
                <a:ea typeface="Microsoft YaHei" pitchFamily="2"/>
                <a:cs typeface="Mangal" pitchFamily="2"/>
              </a:rPr>
              <a:t>évolution</a:t>
            </a:r>
            <a:r>
              <a:rPr lang="en-US" b="1" dirty="0">
                <a:ea typeface="Microsoft YaHei" pitchFamily="2"/>
                <a:cs typeface="Mangal" pitchFamily="2"/>
              </a:rPr>
              <a:t> de </a:t>
            </a:r>
            <a:r>
              <a:rPr lang="en-US" b="1" dirty="0" err="1">
                <a:ea typeface="Microsoft YaHei" pitchFamily="2"/>
                <a:cs typeface="Mangal" pitchFamily="2"/>
              </a:rPr>
              <a:t>nos</a:t>
            </a:r>
            <a:r>
              <a:rPr lang="en-US" b="1" dirty="0">
                <a:ea typeface="Microsoft YaHei" pitchFamily="2"/>
                <a:cs typeface="Mangal" pitchFamily="2"/>
              </a:rPr>
              <a:t> métiers </a:t>
            </a:r>
            <a:r>
              <a:rPr lang="en-US" dirty="0">
                <a:ea typeface="Microsoft YaHei" pitchFamily="2"/>
                <a:cs typeface="Mangal" pitchFamily="2"/>
              </a:rPr>
              <a:t>: </a:t>
            </a:r>
            <a:r>
              <a:rPr lang="en-US" dirty="0" err="1">
                <a:ea typeface="Microsoft YaHei" pitchFamily="2"/>
                <a:cs typeface="Mangal" pitchFamily="2"/>
              </a:rPr>
              <a:t>davantage</a:t>
            </a:r>
            <a:r>
              <a:rPr lang="en-US" dirty="0">
                <a:ea typeface="Microsoft YaHei" pitchFamily="2"/>
                <a:cs typeface="Mangal" pitchFamily="2"/>
              </a:rPr>
              <a:t> de missions </a:t>
            </a:r>
            <a:r>
              <a:rPr lang="en-US" dirty="0" err="1">
                <a:ea typeface="Microsoft YaHei" pitchFamily="2"/>
                <a:cs typeface="Mangal" pitchFamily="2"/>
              </a:rPr>
              <a:t>fléchées</a:t>
            </a:r>
            <a:r>
              <a:rPr lang="en-US" dirty="0">
                <a:ea typeface="Microsoft YaHei" pitchFamily="2"/>
                <a:cs typeface="Mangal" pitchFamily="2"/>
              </a:rPr>
              <a:t> et </a:t>
            </a:r>
            <a:r>
              <a:rPr lang="en-US" dirty="0" err="1">
                <a:ea typeface="Microsoft YaHei" pitchFamily="2"/>
                <a:cs typeface="Mangal" pitchFamily="2"/>
              </a:rPr>
              <a:t>imposées</a:t>
            </a:r>
            <a:r>
              <a:rPr lang="en-US" dirty="0">
                <a:ea typeface="Microsoft YaHei" pitchFamily="2"/>
                <a:cs typeface="Mangal" pitchFamily="2"/>
              </a:rPr>
              <a:t> pour </a:t>
            </a:r>
            <a:r>
              <a:rPr lang="en-US" dirty="0" err="1">
                <a:ea typeface="Microsoft YaHei" pitchFamily="2"/>
                <a:cs typeface="Mangal" pitchFamily="2"/>
              </a:rPr>
              <a:t>moins</a:t>
            </a:r>
            <a:r>
              <a:rPr lang="en-US" dirty="0">
                <a:ea typeface="Microsoft YaHei" pitchFamily="2"/>
                <a:cs typeface="Mangal" pitchFamily="2"/>
              </a:rPr>
              <a:t> de transmissions de </a:t>
            </a:r>
            <a:r>
              <a:rPr lang="en-US" dirty="0" err="1">
                <a:ea typeface="Microsoft YaHei" pitchFamily="2"/>
                <a:cs typeface="Mangal" pitchFamily="2"/>
              </a:rPr>
              <a:t>savoirs</a:t>
            </a:r>
            <a:r>
              <a:rPr lang="en-US" dirty="0">
                <a:ea typeface="Microsoft YaHei" pitchFamily="2"/>
                <a:cs typeface="Mangal" pitchFamily="2"/>
              </a:rPr>
              <a:t> </a:t>
            </a:r>
            <a:r>
              <a:rPr lang="en-US" dirty="0" err="1">
                <a:ea typeface="Microsoft YaHei" pitchFamily="2"/>
                <a:cs typeface="Mangal" pitchFamily="2"/>
              </a:rPr>
              <a:t>disciplinaires</a:t>
            </a:r>
            <a:r>
              <a:rPr lang="en-US" dirty="0">
                <a:ea typeface="Microsoft YaHei" pitchFamily="2"/>
                <a:cs typeface="Mangal" pitchFamily="2"/>
              </a:rPr>
              <a:t>.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311879A-3DF3-4F6A-9426-DBECD3B316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08" r="3292" b="3911"/>
          <a:stretch/>
        </p:blipFill>
        <p:spPr>
          <a:xfrm>
            <a:off x="1416249" y="995152"/>
            <a:ext cx="4600887" cy="2397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D6ADA2-08EC-4B27-B126-6D1F70CBB384}"/>
              </a:ext>
            </a:extLst>
          </p:cNvPr>
          <p:cNvSpPr/>
          <p:nvPr/>
        </p:nvSpPr>
        <p:spPr>
          <a:xfrm>
            <a:off x="0" y="470448"/>
            <a:ext cx="7561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En</a:t>
            </a:r>
            <a:r>
              <a:rPr lang="en-US" sz="2000" b="1" dirty="0">
                <a:ea typeface="Microsoft YaHei" pitchFamily="2"/>
                <a:cs typeface="Mangal" pitchFamily="2"/>
              </a:rPr>
              <a:t> 1980, un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professeur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certifié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débutait</a:t>
            </a:r>
            <a:r>
              <a:rPr lang="en-US" sz="2000" b="1" dirty="0">
                <a:ea typeface="Microsoft YaHei" pitchFamily="2"/>
                <a:cs typeface="Mangal" pitchFamily="2"/>
              </a:rPr>
              <a:t> avec un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salaire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égal</a:t>
            </a:r>
            <a:r>
              <a:rPr lang="en-US" sz="2000" b="1" dirty="0">
                <a:ea typeface="Microsoft YaHei" pitchFamily="2"/>
                <a:cs typeface="Mangal" pitchFamily="2"/>
              </a:rPr>
              <a:t> à 2 SMIC,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il</a:t>
            </a:r>
            <a:r>
              <a:rPr lang="en-US" sz="2000" b="1" dirty="0">
                <a:ea typeface="Microsoft YaHei" pitchFamily="2"/>
                <a:cs typeface="Mangal" pitchFamily="2"/>
              </a:rPr>
              <a:t> ne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débute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qu’à</a:t>
            </a:r>
            <a:r>
              <a:rPr lang="en-US" sz="2000" b="1" dirty="0">
                <a:ea typeface="Microsoft YaHei" pitchFamily="2"/>
                <a:cs typeface="Mangal" pitchFamily="2"/>
              </a:rPr>
              <a:t> 1,25 SMIC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aujourd’hui</a:t>
            </a:r>
            <a:endParaRPr lang="en-US" sz="2000" b="1" dirty="0">
              <a:ea typeface="Microsoft YaHei" pitchFamily="2"/>
              <a:cs typeface="Mangal" pitchFamily="2"/>
            </a:endParaRPr>
          </a:p>
          <a:p>
            <a:pPr marL="285750" indent="-285750" hangingPunct="0"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ea typeface="Microsoft YaHei" pitchFamily="2"/>
                <a:cs typeface="Mangal" pitchFamily="2"/>
              </a:rPr>
              <a:t> Le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salaire</a:t>
            </a:r>
            <a:r>
              <a:rPr lang="en-US" sz="2000" b="1" dirty="0">
                <a:ea typeface="Microsoft YaHei" pitchFamily="2"/>
                <a:cs typeface="Mangal" pitchFamily="2"/>
              </a:rPr>
              <a:t> d’un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professeur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certifié</a:t>
            </a:r>
            <a:r>
              <a:rPr lang="en-US" sz="2000" b="1" dirty="0">
                <a:ea typeface="Microsoft YaHei" pitchFamily="2"/>
                <a:cs typeface="Mangal" pitchFamily="2"/>
              </a:rPr>
              <a:t> avec 10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ans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d’ancienneté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n’atteint</a:t>
            </a:r>
            <a:r>
              <a:rPr lang="en-US" sz="2000" b="1" dirty="0">
                <a:ea typeface="Microsoft YaHei" pitchFamily="2"/>
                <a:cs typeface="Mangal" pitchFamily="2"/>
              </a:rPr>
              <a:t> pas 2000 € net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mensuel</a:t>
            </a:r>
            <a:endParaRPr lang="en-US" sz="2000" b="1" dirty="0">
              <a:ea typeface="Microsoft YaHei" pitchFamily="2"/>
              <a:cs typeface="Mangal" pitchFamily="2"/>
            </a:endParaRPr>
          </a:p>
          <a:p>
            <a:pPr marL="285750" indent="-285750" hangingPunct="0"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En</a:t>
            </a:r>
            <a:r>
              <a:rPr lang="en-US" sz="2000" b="1" dirty="0">
                <a:ea typeface="Microsoft YaHei" pitchFamily="2"/>
                <a:cs typeface="Mangal" pitchFamily="2"/>
              </a:rPr>
              <a:t> 20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ans</a:t>
            </a:r>
            <a:r>
              <a:rPr lang="en-US" sz="2000" b="1" dirty="0">
                <a:ea typeface="Microsoft YaHei" pitchFamily="2"/>
                <a:cs typeface="Mangal" pitchFamily="2"/>
              </a:rPr>
              <a:t>, les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professeurs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ont</a:t>
            </a:r>
            <a:r>
              <a:rPr lang="en-US" sz="2000" b="1" dirty="0">
                <a:ea typeface="Microsoft YaHei" pitchFamily="2"/>
                <a:cs typeface="Mangal" pitchFamily="2"/>
              </a:rPr>
              <a:t> perdu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l’équivalent</a:t>
            </a:r>
            <a:r>
              <a:rPr lang="en-US" sz="2000" b="1" dirty="0">
                <a:ea typeface="Microsoft YaHei" pitchFamily="2"/>
                <a:cs typeface="Mangal" pitchFamily="2"/>
              </a:rPr>
              <a:t> de 2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mois</a:t>
            </a:r>
            <a:r>
              <a:rPr lang="en-US" sz="2000" b="1" dirty="0">
                <a:ea typeface="Microsoft YaHei" pitchFamily="2"/>
                <a:cs typeface="Mangal" pitchFamily="2"/>
              </a:rPr>
              <a:t> de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salaire</a:t>
            </a:r>
            <a:r>
              <a:rPr lang="en-US" sz="2000" b="1" dirty="0">
                <a:ea typeface="Microsoft YaHei" pitchFamily="2"/>
                <a:cs typeface="Mangal" pitchFamily="2"/>
              </a:rPr>
              <a:t> par an.</a:t>
            </a:r>
          </a:p>
          <a:p>
            <a:pPr marL="285750" indent="-285750" hangingPunct="0"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Aujourd’hui</a:t>
            </a:r>
            <a:r>
              <a:rPr lang="en-US" sz="2000" b="1" dirty="0">
                <a:ea typeface="Microsoft YaHei" pitchFamily="2"/>
                <a:cs typeface="Mangal" pitchFamily="2"/>
              </a:rPr>
              <a:t>, les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professeurs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en</a:t>
            </a:r>
            <a:r>
              <a:rPr lang="en-US" sz="2000" b="1" dirty="0">
                <a:ea typeface="Microsoft YaHei" pitchFamily="2"/>
                <a:cs typeface="Mangal" pitchFamily="2"/>
              </a:rPr>
              <a:t> début de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carrière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sont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éligibles</a:t>
            </a:r>
            <a:r>
              <a:rPr lang="en-US" sz="2000" b="1" dirty="0">
                <a:ea typeface="Microsoft YaHei" pitchFamily="2"/>
                <a:cs typeface="Mangal" pitchFamily="2"/>
              </a:rPr>
              <a:t> à la prime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d’activité</a:t>
            </a:r>
            <a:r>
              <a:rPr lang="en-US" sz="2000" b="1" dirty="0">
                <a:ea typeface="Microsoft YaHei" pitchFamily="2"/>
                <a:cs typeface="Mangal" pitchFamily="2"/>
              </a:rPr>
              <a:t>,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mesure</a:t>
            </a:r>
            <a:r>
              <a:rPr lang="en-US" sz="2000" b="1" dirty="0">
                <a:ea typeface="Microsoft YaHei" pitchFamily="2"/>
                <a:cs typeface="Mangal" pitchFamily="2"/>
              </a:rPr>
              <a:t> qui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relève</a:t>
            </a:r>
            <a:r>
              <a:rPr lang="en-US" sz="2000" b="1" dirty="0">
                <a:ea typeface="Microsoft YaHei" pitchFamily="2"/>
                <a:cs typeface="Mangal" pitchFamily="2"/>
              </a:rPr>
              <a:t> des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dispositifs</a:t>
            </a:r>
            <a:r>
              <a:rPr lang="en-US" sz="2000" b="1" dirty="0">
                <a:ea typeface="Microsoft YaHei" pitchFamily="2"/>
                <a:cs typeface="Mangal" pitchFamily="2"/>
              </a:rPr>
              <a:t> de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lutte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contre</a:t>
            </a:r>
            <a:r>
              <a:rPr lang="en-US" sz="2000" b="1" dirty="0">
                <a:ea typeface="Microsoft YaHei" pitchFamily="2"/>
                <a:cs typeface="Mangal" pitchFamily="2"/>
              </a:rPr>
              <a:t> la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pauvreté</a:t>
            </a:r>
            <a:r>
              <a:rPr lang="en-US" sz="2000" b="1" dirty="0">
                <a:ea typeface="Microsoft YaHei" pitchFamily="2"/>
                <a:cs typeface="Mangal" pitchFamily="2"/>
              </a:rPr>
              <a:t>,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preuve</a:t>
            </a:r>
            <a:r>
              <a:rPr lang="en-US" sz="2000" b="1" dirty="0">
                <a:ea typeface="Microsoft YaHei" pitchFamily="2"/>
                <a:cs typeface="Mangal" pitchFamily="2"/>
              </a:rPr>
              <a:t> de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l’indigence</a:t>
            </a:r>
            <a:r>
              <a:rPr lang="en-US" sz="2000" b="1" dirty="0">
                <a:ea typeface="Microsoft YaHei" pitchFamily="2"/>
                <a:cs typeface="Mangal" pitchFamily="2"/>
              </a:rPr>
              <a:t> des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salaires</a:t>
            </a:r>
            <a:r>
              <a:rPr lang="en-US" sz="2000" b="1" dirty="0">
                <a:ea typeface="Microsoft YaHei" pitchFamily="2"/>
                <a:cs typeface="Mangal" pitchFamily="2"/>
              </a:rPr>
              <a:t>.</a:t>
            </a:r>
          </a:p>
          <a:p>
            <a:pPr marL="285750" indent="-285750" hangingPunct="0">
              <a:spcAft>
                <a:spcPts val="1200"/>
              </a:spcAft>
              <a:buBlip>
                <a:blip r:embed="rId3"/>
              </a:buBlip>
            </a:pP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Depuis</a:t>
            </a:r>
            <a:r>
              <a:rPr lang="en-US" sz="2000" b="1" dirty="0">
                <a:ea typeface="Microsoft YaHei" pitchFamily="2"/>
                <a:cs typeface="Mangal" pitchFamily="2"/>
              </a:rPr>
              <a:t> plus de 10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ans</a:t>
            </a:r>
            <a:r>
              <a:rPr lang="en-US" sz="2000" b="1" dirty="0">
                <a:ea typeface="Microsoft YaHei" pitchFamily="2"/>
                <a:cs typeface="Mangal" pitchFamily="2"/>
              </a:rPr>
              <a:t> dans le second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degré</a:t>
            </a:r>
            <a:r>
              <a:rPr lang="en-US" sz="2000" b="1" dirty="0">
                <a:ea typeface="Microsoft YaHei" pitchFamily="2"/>
                <a:cs typeface="Mangal" pitchFamily="2"/>
              </a:rPr>
              <a:t>, les concours ne font pas le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plein</a:t>
            </a:r>
            <a:r>
              <a:rPr lang="en-US" sz="2000" b="1" dirty="0">
                <a:ea typeface="Microsoft YaHei" pitchFamily="2"/>
                <a:cs typeface="Mangal" pitchFamily="2"/>
              </a:rPr>
              <a:t> : le métier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n’attire</a:t>
            </a:r>
            <a:r>
              <a:rPr lang="en-US" sz="2000" b="1" dirty="0">
                <a:ea typeface="Microsoft YaHei" pitchFamily="2"/>
                <a:cs typeface="Mangal" pitchFamily="2"/>
              </a:rPr>
              <a:t> plus et la question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salariale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en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est</a:t>
            </a:r>
            <a:r>
              <a:rPr lang="en-US" sz="2000" b="1" dirty="0">
                <a:ea typeface="Microsoft YaHei" pitchFamily="2"/>
                <a:cs typeface="Mangal" pitchFamily="2"/>
              </a:rPr>
              <a:t>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une</a:t>
            </a:r>
            <a:r>
              <a:rPr lang="en-US" sz="2000" b="1" dirty="0">
                <a:ea typeface="Microsoft YaHei" pitchFamily="2"/>
                <a:cs typeface="Mangal" pitchFamily="2"/>
              </a:rPr>
              <a:t> explication </a:t>
            </a:r>
            <a:r>
              <a:rPr lang="en-US" sz="2000" b="1" dirty="0" err="1">
                <a:ea typeface="Microsoft YaHei" pitchFamily="2"/>
                <a:cs typeface="Mangal" pitchFamily="2"/>
              </a:rPr>
              <a:t>centrale</a:t>
            </a:r>
            <a:r>
              <a:rPr lang="en-US" sz="2000" b="1" dirty="0">
                <a:ea typeface="Microsoft YaHei" pitchFamily="2"/>
                <a:cs typeface="Mangal" pitchFamily="2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3B88A6-4D81-4892-9C7E-93DF957CB28E}"/>
              </a:ext>
            </a:extLst>
          </p:cNvPr>
          <p:cNvSpPr/>
          <p:nvPr/>
        </p:nvSpPr>
        <p:spPr>
          <a:xfrm>
            <a:off x="0" y="70338"/>
            <a:ext cx="7561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  <a:ea typeface="Microsoft YaHei" pitchFamily="2"/>
                <a:cs typeface="Mangal" pitchFamily="2"/>
              </a:rPr>
              <a:t>LE DÉCLASSEMENT SALARIAL : UNE RÉALITÉ POUR NOS PROFESSIONS 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613ECB-C29B-484E-9EC8-6A031A8DD237}"/>
              </a:ext>
            </a:extLst>
          </p:cNvPr>
          <p:cNvSpPr/>
          <p:nvPr/>
        </p:nvSpPr>
        <p:spPr>
          <a:xfrm>
            <a:off x="95009" y="830997"/>
            <a:ext cx="7371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Pour le SNES-FSU,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il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faut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au plus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vite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reprendre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PPCR :</a:t>
            </a:r>
          </a:p>
          <a:p>
            <a:pPr hangingPunct="0">
              <a:spcAft>
                <a:spcPts val="600"/>
              </a:spcAft>
            </a:pPr>
            <a:r>
              <a:rPr lang="en-US" sz="2000" dirty="0"/>
              <a:t>- </a:t>
            </a:r>
            <a:r>
              <a:rPr lang="en-US" sz="2000" b="1" dirty="0" err="1"/>
              <a:t>Accélération</a:t>
            </a:r>
            <a:r>
              <a:rPr lang="en-US" sz="2000" b="1" dirty="0"/>
              <a:t> des débuts de </a:t>
            </a:r>
            <a:r>
              <a:rPr lang="en-US" sz="2000" b="1" dirty="0" err="1"/>
              <a:t>carrière</a:t>
            </a:r>
            <a:r>
              <a:rPr lang="en-US" sz="2000" b="1" dirty="0"/>
              <a:t> </a:t>
            </a:r>
            <a:r>
              <a:rPr lang="en-US" sz="1600" dirty="0"/>
              <a:t>: </a:t>
            </a:r>
            <a:r>
              <a:rPr lang="en-US" sz="1500" i="1" dirty="0" err="1"/>
              <a:t>débuter</a:t>
            </a:r>
            <a:r>
              <a:rPr lang="en-US" sz="1500" i="1" dirty="0"/>
              <a:t> la </a:t>
            </a:r>
            <a:r>
              <a:rPr lang="en-US" sz="1500" i="1" dirty="0" err="1"/>
              <a:t>carrière</a:t>
            </a:r>
            <a:r>
              <a:rPr lang="en-US" sz="1500" i="1" dirty="0"/>
              <a:t> à </a:t>
            </a:r>
            <a:r>
              <a:rPr lang="en-US" sz="1500" i="1" dirty="0" err="1"/>
              <a:t>l’actuel</a:t>
            </a:r>
            <a:r>
              <a:rPr lang="en-US" sz="1500" i="1" dirty="0"/>
              <a:t> 4</a:t>
            </a:r>
            <a:r>
              <a:rPr lang="en-US" sz="1500" i="1" baseline="30000" dirty="0"/>
              <a:t>e</a:t>
            </a:r>
            <a:r>
              <a:rPr lang="en-US" sz="1500" i="1" dirty="0"/>
              <a:t> </a:t>
            </a:r>
            <a:r>
              <a:rPr lang="en-US" sz="1500" i="1" dirty="0" err="1"/>
              <a:t>échelon</a:t>
            </a:r>
            <a:r>
              <a:rPr lang="en-US" sz="1500" dirty="0"/>
              <a:t> ;</a:t>
            </a:r>
          </a:p>
          <a:p>
            <a:pPr hangingPunct="0">
              <a:spcAft>
                <a:spcPts val="600"/>
              </a:spcAft>
            </a:pPr>
            <a:r>
              <a:rPr lang="en-US" sz="2000" dirty="0"/>
              <a:t>- </a:t>
            </a:r>
            <a:r>
              <a:rPr lang="en-US" sz="2000" b="1" dirty="0" err="1"/>
              <a:t>Aménagement</a:t>
            </a:r>
            <a:r>
              <a:rPr lang="en-US" sz="2000" b="1" dirty="0"/>
              <a:t> des fins de </a:t>
            </a:r>
            <a:r>
              <a:rPr lang="en-US" sz="2000" b="1" dirty="0" err="1"/>
              <a:t>carrières</a:t>
            </a:r>
            <a:r>
              <a:rPr lang="en-US" sz="2000" b="1" dirty="0"/>
              <a:t> </a:t>
            </a:r>
            <a:r>
              <a:rPr lang="en-US" sz="1600" i="1" dirty="0"/>
              <a:t>avec </a:t>
            </a:r>
            <a:r>
              <a:rPr lang="en-US" sz="1600" i="1" dirty="0" err="1"/>
              <a:t>allègement</a:t>
            </a:r>
            <a:r>
              <a:rPr lang="en-US" sz="1600" i="1" dirty="0"/>
              <a:t> du temps de service </a:t>
            </a:r>
            <a:r>
              <a:rPr lang="en-US" sz="1600" dirty="0"/>
              <a:t>;</a:t>
            </a:r>
            <a:endParaRPr lang="en-US" sz="2000" dirty="0"/>
          </a:p>
          <a:p>
            <a:pPr hangingPunct="0">
              <a:spcAft>
                <a:spcPts val="600"/>
              </a:spcAft>
            </a:pPr>
            <a:r>
              <a:rPr lang="en-US" sz="2000" dirty="0"/>
              <a:t>- </a:t>
            </a:r>
            <a:r>
              <a:rPr lang="en-US" sz="2000" b="1" dirty="0" err="1"/>
              <a:t>Accès</a:t>
            </a:r>
            <a:r>
              <a:rPr lang="en-US" sz="2000" b="1" dirty="0"/>
              <a:t> à la </a:t>
            </a:r>
            <a:r>
              <a:rPr lang="en-US" sz="2000" b="1" dirty="0" err="1"/>
              <a:t>classe</a:t>
            </a:r>
            <a:r>
              <a:rPr lang="en-US" sz="2000" b="1" dirty="0"/>
              <a:t> </a:t>
            </a:r>
            <a:r>
              <a:rPr lang="en-US" sz="2000" b="1" dirty="0" err="1"/>
              <a:t>exceptionnelle</a:t>
            </a:r>
            <a:r>
              <a:rPr lang="en-US" sz="2000" b="1" dirty="0"/>
              <a:t> pour </a:t>
            </a:r>
            <a:r>
              <a:rPr lang="en-US" sz="2000" b="1" dirty="0" err="1"/>
              <a:t>tous</a:t>
            </a:r>
            <a:r>
              <a:rPr lang="en-US" sz="2000" b="1" dirty="0"/>
              <a:t> </a:t>
            </a:r>
            <a:r>
              <a:rPr lang="en-US" sz="2000" b="1" dirty="0" err="1"/>
              <a:t>avant</a:t>
            </a:r>
            <a:r>
              <a:rPr lang="en-US" sz="2000" b="1" dirty="0"/>
              <a:t> </a:t>
            </a:r>
            <a:r>
              <a:rPr lang="en-US" sz="2000" b="1" dirty="0" err="1"/>
              <a:t>départ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retraite</a:t>
            </a:r>
            <a:r>
              <a:rPr lang="en-US" sz="2000" dirty="0"/>
              <a:t>.</a:t>
            </a:r>
          </a:p>
          <a:p>
            <a:pPr hangingPunct="0"/>
            <a:endParaRPr lang="en-US" sz="900" dirty="0"/>
          </a:p>
          <a:p>
            <a:pPr hangingPunct="0"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Et dans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l’immédiat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:</a:t>
            </a:r>
          </a:p>
          <a:p>
            <a:pPr marL="342900" indent="-342900" hangingPunct="0">
              <a:spcAft>
                <a:spcPts val="600"/>
              </a:spcAft>
              <a:buFontTx/>
              <a:buChar char="-"/>
            </a:pPr>
            <a:r>
              <a:rPr lang="en-US" sz="2000" b="1" dirty="0" err="1"/>
              <a:t>Doublement</a:t>
            </a:r>
            <a:r>
              <a:rPr lang="en-US" sz="2000" b="1" dirty="0"/>
              <a:t> de </a:t>
            </a:r>
            <a:r>
              <a:rPr lang="en-US" sz="2000" b="1" dirty="0" err="1"/>
              <a:t>l’ISOE</a:t>
            </a:r>
            <a:r>
              <a:rPr lang="en-US" sz="2000" b="1" dirty="0"/>
              <a:t> </a:t>
            </a:r>
            <a:r>
              <a:rPr lang="en-US" sz="2000" dirty="0"/>
              <a:t>pour </a:t>
            </a:r>
            <a:r>
              <a:rPr lang="en-US" sz="2000" dirty="0" err="1"/>
              <a:t>tous</a:t>
            </a:r>
            <a:r>
              <a:rPr lang="en-US" sz="2000" dirty="0"/>
              <a:t> </a:t>
            </a:r>
            <a:r>
              <a:rPr lang="en-US" sz="2000" dirty="0" err="1"/>
              <a:t>ainsi</a:t>
            </a:r>
            <a:r>
              <a:rPr lang="en-US" sz="2000" dirty="0"/>
              <a:t> que </a:t>
            </a:r>
            <a:r>
              <a:rPr lang="en-US" sz="2000" dirty="0" err="1"/>
              <a:t>celui</a:t>
            </a:r>
            <a:r>
              <a:rPr lang="en-US" sz="2000" dirty="0"/>
              <a:t> </a:t>
            </a:r>
            <a:r>
              <a:rPr lang="en-US" sz="2000" b="1" dirty="0"/>
              <a:t>de </a:t>
            </a:r>
            <a:r>
              <a:rPr lang="en-US" sz="2000" b="1" dirty="0" err="1"/>
              <a:t>l’indemnité</a:t>
            </a:r>
            <a:r>
              <a:rPr lang="en-US" sz="2000" b="1" dirty="0"/>
              <a:t> </a:t>
            </a:r>
            <a:r>
              <a:rPr lang="en-US" sz="2000" b="1" dirty="0" err="1"/>
              <a:t>forfaitaire</a:t>
            </a:r>
            <a:r>
              <a:rPr lang="en-US" sz="2000" b="1" dirty="0"/>
              <a:t> des CPE et </a:t>
            </a:r>
            <a:r>
              <a:rPr lang="en-US" sz="2000" b="1" dirty="0" err="1"/>
              <a:t>l’alignement</a:t>
            </a:r>
            <a:r>
              <a:rPr lang="en-US" sz="2000" b="1" dirty="0"/>
              <a:t> de son </a:t>
            </a:r>
            <a:r>
              <a:rPr lang="en-US" sz="2000" b="1" dirty="0" err="1"/>
              <a:t>montant</a:t>
            </a:r>
            <a:r>
              <a:rPr lang="en-US" sz="2000" b="1" dirty="0"/>
              <a:t> pour les </a:t>
            </a:r>
            <a:r>
              <a:rPr lang="en-US" sz="2000" b="1" dirty="0" err="1"/>
              <a:t>professeurs</a:t>
            </a:r>
            <a:r>
              <a:rPr lang="en-US" sz="2000" b="1" dirty="0"/>
              <a:t> </a:t>
            </a:r>
            <a:r>
              <a:rPr lang="en-US" sz="2000" b="1" dirty="0" err="1"/>
              <a:t>documentalistes</a:t>
            </a:r>
            <a:r>
              <a:rPr lang="en-US" sz="2000" b="1" dirty="0"/>
              <a:t> et </a:t>
            </a:r>
            <a:r>
              <a:rPr lang="en-US" sz="2000" b="1" dirty="0" err="1"/>
              <a:t>PsyEN</a:t>
            </a:r>
            <a:r>
              <a:rPr lang="en-US" sz="2000" dirty="0"/>
              <a:t>.</a:t>
            </a:r>
          </a:p>
          <a:p>
            <a:pPr marL="342900" indent="-342900" hangingPunct="0">
              <a:spcAft>
                <a:spcPts val="600"/>
              </a:spcAft>
              <a:buFontTx/>
              <a:buChar char="-"/>
            </a:pPr>
            <a:r>
              <a:rPr lang="en-US" sz="2000" b="1" dirty="0"/>
              <a:t>Une</a:t>
            </a:r>
            <a:r>
              <a:rPr lang="en-US" sz="2000" dirty="0"/>
              <a:t> </a:t>
            </a:r>
            <a:r>
              <a:rPr lang="en-US" sz="2000" b="1" dirty="0" err="1"/>
              <a:t>véritable</a:t>
            </a:r>
            <a:r>
              <a:rPr lang="en-US" sz="2000" dirty="0"/>
              <a:t> </a:t>
            </a:r>
            <a:r>
              <a:rPr lang="en-US" sz="2000" b="1" dirty="0"/>
              <a:t>prime </a:t>
            </a:r>
            <a:r>
              <a:rPr lang="en-US" sz="2000" b="1" dirty="0" err="1"/>
              <a:t>d’installation</a:t>
            </a:r>
            <a:r>
              <a:rPr lang="en-US" sz="2000" b="1" dirty="0"/>
              <a:t> à </a:t>
            </a:r>
            <a:r>
              <a:rPr lang="en-US" sz="2000" b="1" dirty="0" err="1"/>
              <a:t>l’entrée</a:t>
            </a:r>
            <a:r>
              <a:rPr lang="en-US" sz="2000" b="1" dirty="0"/>
              <a:t> dans </a:t>
            </a:r>
            <a:r>
              <a:rPr lang="en-US" sz="2000" b="1" dirty="0" err="1"/>
              <a:t>nos</a:t>
            </a:r>
            <a:r>
              <a:rPr lang="en-US" sz="2000" b="1" dirty="0"/>
              <a:t> métiers</a:t>
            </a:r>
            <a:r>
              <a:rPr lang="en-US" sz="2000" dirty="0"/>
              <a:t>.</a:t>
            </a:r>
          </a:p>
          <a:p>
            <a:pPr marL="342900" indent="-342900" hangingPunct="0">
              <a:spcAft>
                <a:spcPts val="600"/>
              </a:spcAft>
              <a:buFontTx/>
              <a:buChar char="-"/>
            </a:pPr>
            <a:r>
              <a:rPr lang="en-US" sz="2000" b="1" dirty="0"/>
              <a:t>Et la </a:t>
            </a:r>
            <a:r>
              <a:rPr lang="en-US" sz="2000" b="1" dirty="0" err="1"/>
              <a:t>revalorisation</a:t>
            </a:r>
            <a:r>
              <a:rPr lang="en-US" sz="2000" b="1" dirty="0"/>
              <a:t> du point </a:t>
            </a:r>
            <a:r>
              <a:rPr lang="en-US" sz="2000" b="1" dirty="0" err="1"/>
              <a:t>d’indice</a:t>
            </a:r>
            <a:r>
              <a:rPr lang="en-US" sz="2000" b="1" dirty="0"/>
              <a:t> avec un plan de </a:t>
            </a:r>
            <a:r>
              <a:rPr lang="en-US" sz="2000" b="1" dirty="0" err="1"/>
              <a:t>rattrapage</a:t>
            </a:r>
            <a:r>
              <a:rPr lang="en-US" sz="2000" b="1" dirty="0"/>
              <a:t> </a:t>
            </a:r>
            <a:r>
              <a:rPr lang="en-US" sz="2000" dirty="0"/>
              <a:t>des </a:t>
            </a:r>
            <a:r>
              <a:rPr lang="en-US" sz="2000" dirty="0" err="1"/>
              <a:t>pertes</a:t>
            </a:r>
            <a:r>
              <a:rPr lang="en-US" sz="2000" dirty="0"/>
              <a:t> de </a:t>
            </a:r>
            <a:r>
              <a:rPr lang="en-US" sz="2000" dirty="0" err="1"/>
              <a:t>pouvoir</a:t>
            </a:r>
            <a:r>
              <a:rPr lang="en-US" sz="2000" dirty="0"/>
              <a:t> </a:t>
            </a:r>
            <a:r>
              <a:rPr lang="en-US" sz="2000" dirty="0" err="1"/>
              <a:t>d’achat</a:t>
            </a:r>
            <a:r>
              <a:rPr lang="en-US" sz="2000" dirty="0"/>
              <a:t> </a:t>
            </a:r>
            <a:r>
              <a:rPr lang="en-US" sz="2000" dirty="0" err="1"/>
              <a:t>subies</a:t>
            </a:r>
            <a:r>
              <a:rPr lang="en-US" sz="2000" dirty="0"/>
              <a:t> </a:t>
            </a:r>
            <a:r>
              <a:rPr lang="en-US" sz="2000" dirty="0" err="1"/>
              <a:t>ces</a:t>
            </a:r>
            <a:r>
              <a:rPr lang="en-US" sz="2000" dirty="0"/>
              <a:t> </a:t>
            </a:r>
            <a:r>
              <a:rPr lang="en-US" sz="2000" dirty="0" err="1"/>
              <a:t>dernières</a:t>
            </a:r>
            <a:r>
              <a:rPr lang="en-US" sz="2000" dirty="0"/>
              <a:t> </a:t>
            </a:r>
            <a:r>
              <a:rPr lang="en-US" sz="2000" dirty="0" err="1"/>
              <a:t>années</a:t>
            </a:r>
            <a:r>
              <a:rPr lang="en-US" sz="2000" dirty="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261FF-6ADD-4192-9C5D-CE76A6B3939B}"/>
              </a:ext>
            </a:extLst>
          </p:cNvPr>
          <p:cNvSpPr/>
          <p:nvPr/>
        </p:nvSpPr>
        <p:spPr>
          <a:xfrm>
            <a:off x="2381" y="0"/>
            <a:ext cx="75588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  <a:ea typeface="Microsoft YaHei" pitchFamily="2"/>
                <a:cs typeface="Mangal" pitchFamily="2"/>
              </a:rPr>
              <a:t>LES ENSEIGNANTS SERAIENT LES GRANDS PERDANTS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  <a:ea typeface="Microsoft YaHei" pitchFamily="2"/>
                <a:cs typeface="Mangal" pitchFamily="2"/>
              </a:rPr>
            </a:b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Next LT Pro HeavyCn" panose="020B0906020202020204" pitchFamily="34" charset="0"/>
                <a:ea typeface="Microsoft YaHei" pitchFamily="2"/>
                <a:cs typeface="Mangal" pitchFamily="2"/>
              </a:rPr>
              <a:t>DE LA RÉFORME DES RETRAITE TELLE QU’ELLE PRÉSENTÉE. 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venirNext LT Pro HeavyCn" panose="020B0906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C93668-A886-4F4B-B785-3B2671861CDA}"/>
              </a:ext>
            </a:extLst>
          </p:cNvPr>
          <p:cNvSpPr/>
          <p:nvPr/>
        </p:nvSpPr>
        <p:spPr>
          <a:xfrm>
            <a:off x="166776" y="217410"/>
            <a:ext cx="45740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Réforme Macron des retraites = travailler plus longtemps pour gagner moins que </a:t>
            </a:r>
            <a:br>
              <a:rPr lang="fr-FR" sz="3600" b="1" dirty="0">
                <a:solidFill>
                  <a:srgbClr val="FF0000"/>
                </a:solidFill>
              </a:rPr>
            </a:br>
            <a:r>
              <a:rPr lang="fr-FR" sz="3600" b="1" dirty="0">
                <a:solidFill>
                  <a:srgbClr val="FF0000"/>
                </a:solidFill>
              </a:rPr>
              <a:t>dans l’actuel système 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75DA0B-1C36-452D-80A9-1CF54E63A5AC}"/>
              </a:ext>
            </a:extLst>
          </p:cNvPr>
          <p:cNvSpPr/>
          <p:nvPr/>
        </p:nvSpPr>
        <p:spPr>
          <a:xfrm rot="260775">
            <a:off x="5045899" y="534915"/>
            <a:ext cx="23679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NON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E0ABDDB-E4D9-4AC9-B3E6-7C004ACD62A5}"/>
              </a:ext>
            </a:extLst>
          </p:cNvPr>
          <p:cNvSpPr txBox="1"/>
          <p:nvPr/>
        </p:nvSpPr>
        <p:spPr>
          <a:xfrm>
            <a:off x="1433246" y="3695966"/>
            <a:ext cx="4694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La vigilance et la mobilisation de toutes et tous s’imposent !</a:t>
            </a:r>
          </a:p>
        </p:txBody>
      </p:sp>
    </p:spTree>
    <p:extLst>
      <p:ext uri="{BB962C8B-B14F-4D97-AF65-F5344CB8AC3E}">
        <p14:creationId xmlns:p14="http://schemas.microsoft.com/office/powerpoint/2010/main" val="958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D1C0F2-6D31-4E46-ABF0-089E1A766DD1}"/>
              </a:ext>
            </a:extLst>
          </p:cNvPr>
          <p:cNvSpPr/>
          <p:nvPr/>
        </p:nvSpPr>
        <p:spPr>
          <a:xfrm>
            <a:off x="0" y="0"/>
            <a:ext cx="2238042" cy="47011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1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418DBFB-3AAC-4243-91D7-76893FF586DA}"/>
              </a:ext>
            </a:extLst>
          </p:cNvPr>
          <p:cNvSpPr txBox="1"/>
          <p:nvPr/>
        </p:nvSpPr>
        <p:spPr>
          <a:xfrm>
            <a:off x="2305243" y="3382225"/>
            <a:ext cx="5248670" cy="1758887"/>
          </a:xfrm>
          <a:prstGeom prst="rect">
            <a:avLst/>
          </a:prstGeom>
          <a:noFill/>
          <a:ln>
            <a:noFill/>
          </a:ln>
        </p:spPr>
        <p:txBody>
          <a:bodyPr wrap="square" lIns="67507" tIns="33754" rIns="67507" bIns="33754" anchorCtr="0" compatLnSpc="0">
            <a:spAutoFit/>
          </a:bodyPr>
          <a:lstStyle/>
          <a:p>
            <a:pPr hangingPunct="0"/>
            <a:r>
              <a:rPr lang="en-US" sz="2700" dirty="0">
                <a:solidFill>
                  <a:srgbClr val="000000"/>
                </a:solidFill>
                <a:ea typeface="Tahoma" pitchFamily="49"/>
                <a:cs typeface="Tahoma" pitchFamily="34"/>
                <a:sym typeface="Wingdings 3" panose="05040102010807070707" pitchFamily="18" charset="2"/>
              </a:rPr>
              <a:t>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Demain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ce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serait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l’ensemble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de la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carrière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, y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compris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les débuts de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carrière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, qui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serait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pris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en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compte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et non plus les 6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derniers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ea typeface="Tahoma" pitchFamily="49"/>
                <a:cs typeface="Tahoma" pitchFamily="34"/>
              </a:rPr>
              <a:t>mois</a:t>
            </a:r>
            <a:r>
              <a:rPr lang="en-US" sz="2700" b="1" dirty="0">
                <a:solidFill>
                  <a:srgbClr val="000000"/>
                </a:solidFill>
                <a:ea typeface="Tahoma" pitchFamily="49"/>
                <a:cs typeface="Tahoma" pitchFamily="34"/>
              </a:rPr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601A5B-0E11-420C-9DA7-407072F69D1B}"/>
              </a:ext>
            </a:extLst>
          </p:cNvPr>
          <p:cNvSpPr txBox="1"/>
          <p:nvPr/>
        </p:nvSpPr>
        <p:spPr>
          <a:xfrm>
            <a:off x="7350" y="59599"/>
            <a:ext cx="1496513" cy="349976"/>
          </a:xfrm>
          <a:prstGeom prst="rect">
            <a:avLst/>
          </a:prstGeom>
          <a:noFill/>
          <a:ln>
            <a:noFill/>
          </a:ln>
        </p:spPr>
        <p:txBody>
          <a:bodyPr wrap="none" lIns="67507" tIns="33754" rIns="67507" bIns="33754" anchorCtr="0" compatLnSpc="0">
            <a:spAutoFit/>
          </a:bodyPr>
          <a:lstStyle/>
          <a:p>
            <a:pPr hangingPunct="0"/>
            <a:r>
              <a:rPr lang="en-US" b="1" dirty="0">
                <a:ea typeface="Microsoft YaHei" pitchFamily="2"/>
                <a:cs typeface="Mangal" pitchFamily="2"/>
              </a:rPr>
              <a:t>AUJOURD’HUI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D9BCEF-DAD9-4398-A85C-D0CA1E5039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5244" y="367888"/>
            <a:ext cx="5363473" cy="29017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C7E17DC-DA11-4DC8-A788-8AF016F0878A}"/>
              </a:ext>
            </a:extLst>
          </p:cNvPr>
          <p:cNvSpPr/>
          <p:nvPr/>
        </p:nvSpPr>
        <p:spPr>
          <a:xfrm>
            <a:off x="115722" y="371295"/>
            <a:ext cx="882847" cy="8784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Traitement indiciaire brut de référence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E9AEF2-24BE-41B9-B15E-189C1C51068B}"/>
              </a:ext>
            </a:extLst>
          </p:cNvPr>
          <p:cNvSpPr/>
          <p:nvPr/>
        </p:nvSpPr>
        <p:spPr>
          <a:xfrm>
            <a:off x="1248086" y="367888"/>
            <a:ext cx="882847" cy="878469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/>
              <a:t>Taux de pension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1B41FC-95C0-4796-B196-1D5B2C5E51F3}"/>
              </a:ext>
            </a:extLst>
          </p:cNvPr>
          <p:cNvSpPr txBox="1"/>
          <p:nvPr/>
        </p:nvSpPr>
        <p:spPr>
          <a:xfrm>
            <a:off x="946372" y="570243"/>
            <a:ext cx="64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E7380B7-7A2B-4BE9-8CE9-E41998834E4B}"/>
              </a:ext>
            </a:extLst>
          </p:cNvPr>
          <p:cNvSpPr txBox="1"/>
          <p:nvPr/>
        </p:nvSpPr>
        <p:spPr>
          <a:xfrm>
            <a:off x="1473593" y="991794"/>
            <a:ext cx="445724" cy="287330"/>
          </a:xfrm>
          <a:prstGeom prst="rect">
            <a:avLst/>
          </a:prstGeom>
          <a:noFill/>
          <a:ln>
            <a:noFill/>
          </a:ln>
        </p:spPr>
        <p:txBody>
          <a:bodyPr wrap="square" lIns="67507" tIns="33754" rIns="67507" bIns="33754" anchorCtr="0" compatLnSpc="0">
            <a:spAutoFit/>
          </a:bodyPr>
          <a:lstStyle/>
          <a:p>
            <a:pPr hangingPunct="0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icrosoft YaHei" pitchFamily="2"/>
                <a:cs typeface="Calibri" panose="020F0502020204030204" pitchFamily="34" charset="0"/>
              </a:rPr>
              <a:t>75%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015E3F-F487-4538-B6EC-AFF0B25693EA}"/>
              </a:ext>
            </a:extLst>
          </p:cNvPr>
          <p:cNvSpPr txBox="1"/>
          <p:nvPr/>
        </p:nvSpPr>
        <p:spPr>
          <a:xfrm>
            <a:off x="2305244" y="46810"/>
            <a:ext cx="949568" cy="349976"/>
          </a:xfrm>
          <a:prstGeom prst="rect">
            <a:avLst/>
          </a:prstGeom>
          <a:noFill/>
          <a:ln>
            <a:noFill/>
          </a:ln>
        </p:spPr>
        <p:txBody>
          <a:bodyPr wrap="none" lIns="67507" tIns="33754" rIns="67507" bIns="33754" anchorCtr="0" compatLnSpc="0">
            <a:spAutoFit/>
          </a:bodyPr>
          <a:lstStyle/>
          <a:p>
            <a:pPr hangingPunct="0"/>
            <a:r>
              <a:rPr lang="en-US" b="1" dirty="0">
                <a:ea typeface="Microsoft YaHei" pitchFamily="2"/>
                <a:cs typeface="Mangal" pitchFamily="2"/>
              </a:rPr>
              <a:t>DEMAIN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D70C19-1778-454B-966F-EC73547BE29B}"/>
              </a:ext>
            </a:extLst>
          </p:cNvPr>
          <p:cNvSpPr txBox="1"/>
          <p:nvPr/>
        </p:nvSpPr>
        <p:spPr>
          <a:xfrm>
            <a:off x="96683" y="1246357"/>
            <a:ext cx="2093850" cy="3735244"/>
          </a:xfrm>
          <a:prstGeom prst="rect">
            <a:avLst/>
          </a:prstGeom>
          <a:noFill/>
        </p:spPr>
        <p:txBody>
          <a:bodyPr wrap="square" lIns="0" tIns="36000" rIns="36000" bIns="36000" rtlCol="0">
            <a:spAutoFit/>
          </a:bodyPr>
          <a:lstStyle/>
          <a:p>
            <a:pPr algn="just"/>
            <a:r>
              <a:rPr lang="fr-FR" sz="1400" dirty="0"/>
              <a:t>Les pensions des </a:t>
            </a:r>
            <a:r>
              <a:rPr lang="fr-FR" sz="1400" dirty="0" err="1"/>
              <a:t>fonction-naires</a:t>
            </a:r>
            <a:r>
              <a:rPr lang="fr-FR" sz="1400" dirty="0"/>
              <a:t> sont des « salaires continués » payés sur le budget annuel de l’État car aucune caisse de retraite n'existe pour la FPE. Ces garanties statutaires et financières pour les fonctionnaires, définies à la Libération dans le Code des pensions seraient </a:t>
            </a:r>
            <a:r>
              <a:rPr lang="fr-FR" sz="1400" dirty="0" err="1"/>
              <a:t>défini-tivement</a:t>
            </a:r>
            <a:r>
              <a:rPr lang="fr-FR" sz="1400" dirty="0"/>
              <a:t> supprimées avec la réforme Macron : un arbitrage  politique pour insécuriser chaque </a:t>
            </a:r>
            <a:r>
              <a:rPr lang="fr-FR" sz="1400" dirty="0" err="1"/>
              <a:t>fonction-naire</a:t>
            </a:r>
            <a:r>
              <a:rPr lang="fr-FR" sz="1400" dirty="0"/>
              <a:t> et favoriser la logique d'assurance individuelle.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50D2A-E7A2-4FB2-8113-6D9CA52A2B6B}"/>
              </a:ext>
            </a:extLst>
          </p:cNvPr>
          <p:cNvSpPr/>
          <p:nvPr/>
        </p:nvSpPr>
        <p:spPr>
          <a:xfrm>
            <a:off x="88413" y="90852"/>
            <a:ext cx="7048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800" dirty="0">
                <a:solidFill>
                  <a:srgbClr val="C00000"/>
                </a:solidFill>
                <a:latin typeface="AvenirNext LT Pro HeavyCn" panose="020B0906020202020204" pitchFamily="34" charset="0"/>
                <a:ea typeface="ＭＳ Ｐゴシック" pitchFamily="2"/>
                <a:cs typeface="ＭＳ Ｐゴシック" pitchFamily="2"/>
              </a:rPr>
              <a:t>LE PRINCIPE DE LA RÉFORME MACRON 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6A55F-809F-4A03-A337-1D57C844AEC9}"/>
              </a:ext>
            </a:extLst>
          </p:cNvPr>
          <p:cNvSpPr/>
          <p:nvPr/>
        </p:nvSpPr>
        <p:spPr>
          <a:xfrm>
            <a:off x="298133" y="1898166"/>
            <a:ext cx="6955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Les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cotisations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sont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transformées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en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point,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selon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une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valeur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d’achat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, </a:t>
            </a:r>
            <a:b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</a:br>
            <a:r>
              <a:rPr lang="en-US" sz="32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fixée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200" b="1" dirty="0">
                <a:ln w="0">
                  <a:solidFill>
                    <a:srgbClr val="000000"/>
                  </a:solidFill>
                  <a:prstDash val="solid"/>
                </a:ln>
                <a:noFill/>
                <a:ea typeface="ＭＳ Ｐゴシック" pitchFamily="2"/>
                <a:cs typeface="ＭＳ Ｐゴシック" pitchFamily="2"/>
              </a:rPr>
              <a:t>pour le moment </a:t>
            </a:r>
            <a:r>
              <a:rPr lang="en-US" sz="32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à 10 euros.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C794CE-EF53-43DD-AAD5-F73B774AD3EC}"/>
              </a:ext>
            </a:extLst>
          </p:cNvPr>
          <p:cNvSpPr/>
          <p:nvPr/>
        </p:nvSpPr>
        <p:spPr>
          <a:xfrm>
            <a:off x="298133" y="3654980"/>
            <a:ext cx="7081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30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La pension </a:t>
            </a:r>
            <a:r>
              <a:rPr lang="en-US" sz="30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est</a:t>
            </a:r>
            <a:r>
              <a:rPr lang="en-US" sz="30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déterminée</a:t>
            </a:r>
            <a:r>
              <a:rPr lang="en-US" sz="30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par </a:t>
            </a:r>
            <a:r>
              <a:rPr lang="en-US" sz="30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une</a:t>
            </a:r>
            <a:r>
              <a:rPr lang="en-US" sz="30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valeur</a:t>
            </a:r>
            <a:r>
              <a:rPr lang="en-US" sz="30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de service, </a:t>
            </a:r>
            <a:r>
              <a:rPr lang="en-US" sz="3000" b="1" dirty="0" err="1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fixée</a:t>
            </a:r>
            <a:r>
              <a:rPr lang="en-US" sz="3000" b="1" dirty="0">
                <a:solidFill>
                  <a:srgbClr val="000000"/>
                </a:solidFill>
                <a:ea typeface="ＭＳ Ｐゴシック" pitchFamily="2"/>
                <a:cs typeface="ＭＳ Ｐゴシック" pitchFamily="2"/>
              </a:rPr>
              <a:t> pour le moment à 0,55 €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97EA853-4BEE-49FF-96A9-76626A3AA7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" r="4158"/>
          <a:stretch/>
        </p:blipFill>
        <p:spPr>
          <a:xfrm>
            <a:off x="88413" y="704804"/>
            <a:ext cx="7375069" cy="95793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0CC6B9-D8B1-42ED-B3A4-24AAB65ECC4A}"/>
              </a:ext>
            </a:extLst>
          </p:cNvPr>
          <p:cNvSpPr/>
          <p:nvPr/>
        </p:nvSpPr>
        <p:spPr>
          <a:xfrm>
            <a:off x="1158949" y="702125"/>
            <a:ext cx="414670" cy="222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7D1608-BEA8-4CAE-81C6-1014D2A2D887}"/>
              </a:ext>
            </a:extLst>
          </p:cNvPr>
          <p:cNvSpPr/>
          <p:nvPr/>
        </p:nvSpPr>
        <p:spPr>
          <a:xfrm>
            <a:off x="5835244" y="659594"/>
            <a:ext cx="414670" cy="222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03B78-E105-4A1D-98CF-540BA50B85D2}"/>
              </a:ext>
            </a:extLst>
          </p:cNvPr>
          <p:cNvSpPr/>
          <p:nvPr/>
        </p:nvSpPr>
        <p:spPr>
          <a:xfrm>
            <a:off x="3999791" y="1569719"/>
            <a:ext cx="414670" cy="204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689D232-EADC-4DC5-9E2D-4CEF99D683A6}"/>
              </a:ext>
            </a:extLst>
          </p:cNvPr>
          <p:cNvSpPr txBox="1"/>
          <p:nvPr/>
        </p:nvSpPr>
        <p:spPr>
          <a:xfrm>
            <a:off x="534322" y="-1416271"/>
            <a:ext cx="43181001" cy="819527"/>
          </a:xfrm>
          <a:prstGeom prst="rect">
            <a:avLst/>
          </a:prstGeom>
          <a:noFill/>
          <a:ln>
            <a:noFill/>
          </a:ln>
        </p:spPr>
        <p:txBody>
          <a:bodyPr wrap="none" lIns="67507" tIns="33754" rIns="67507" bIns="33754" anchorCtr="0" compatLnSpc="0">
            <a:spAutoFit/>
          </a:bodyPr>
          <a:lstStyle/>
          <a:p>
            <a:pPr hangingPunct="0"/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Les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ressources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consacrées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aux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retraites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seront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plafonnées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14% du PIB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comme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aujourd’hui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Mais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35% de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retraités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plus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sont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attendus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2050. La variation de la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valeur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du point (les 0,55 €)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chaque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année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permettra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d’équilibrer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automatiquement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le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système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  Les pensions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vont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donc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baisser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sauf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prendre des assurances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individuelles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privées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  <a:p>
            <a:pPr hangingPunct="0"/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→ Les points ne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sont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donc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aucun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cas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des « </a:t>
            </a:r>
            <a:r>
              <a:rPr lang="en-US" sz="2400" i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droits acquis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 » qui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garantissent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une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pension.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9A7FC-FF3B-400E-ADC1-EEAB1EAEC274}"/>
              </a:ext>
            </a:extLst>
          </p:cNvPr>
          <p:cNvSpPr/>
          <p:nvPr/>
        </p:nvSpPr>
        <p:spPr>
          <a:xfrm>
            <a:off x="119606" y="52251"/>
            <a:ext cx="3611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n-US" sz="28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  <a:t>DANS QUEL OBJECTIF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AA7E45-8238-4676-8B1C-37DD964F8429}"/>
              </a:ext>
            </a:extLst>
          </p:cNvPr>
          <p:cNvSpPr/>
          <p:nvPr/>
        </p:nvSpPr>
        <p:spPr>
          <a:xfrm>
            <a:off x="133924" y="523220"/>
            <a:ext cx="7293413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Les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ressources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consacrées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aux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retraites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seront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plafonnées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14% du PIB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comme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aujourd’hui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 </a:t>
            </a:r>
          </a:p>
          <a:p>
            <a:pPr marL="457200" indent="-457200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Mais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on attend + 35% de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retraités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2050. </a:t>
            </a:r>
          </a:p>
          <a:p>
            <a:pPr marL="457200" indent="-457200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La variation de la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valeur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du point (les 0,55 €)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chaque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année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permettra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d’équilibrer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automati-quement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le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système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 </a:t>
            </a:r>
          </a:p>
          <a:p>
            <a:pPr marL="457200" indent="-457200" algn="just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Les pensions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vont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donc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baisser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sauf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prendre des assurances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individuelles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et </a:t>
            </a:r>
            <a:r>
              <a:rPr lang="en-US" sz="26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privées</a:t>
            </a:r>
            <a:r>
              <a:rPr lang="en-US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F1B7EC-5DEE-4C0C-B3CA-69EA53E599A3}"/>
              </a:ext>
            </a:extLst>
          </p:cNvPr>
          <p:cNvSpPr/>
          <p:nvPr/>
        </p:nvSpPr>
        <p:spPr>
          <a:xfrm>
            <a:off x="191682" y="4001979"/>
            <a:ext cx="7106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  <a:sym typeface="Wingdings 3" panose="05040102010807070707" pitchFamily="18" charset="2"/>
              </a:rPr>
              <a:t>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Les points ne </a:t>
            </a:r>
            <a:r>
              <a:rPr lang="en-US" sz="28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sont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donc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aucun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cas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des « </a:t>
            </a:r>
            <a:r>
              <a:rPr lang="en-US" sz="2800" b="1" i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droits acquis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 » qui </a:t>
            </a:r>
            <a:r>
              <a:rPr lang="en-US" sz="28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garantissent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une</a:t>
            </a:r>
            <a:r>
              <a:rPr lang="en-US" sz="28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pension.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B0B1F05-BC65-48FD-8FDD-2CB04D021CDD}"/>
              </a:ext>
            </a:extLst>
          </p:cNvPr>
          <p:cNvSpPr txBox="1"/>
          <p:nvPr/>
        </p:nvSpPr>
        <p:spPr>
          <a:xfrm>
            <a:off x="134059" y="3949297"/>
            <a:ext cx="888823" cy="944818"/>
          </a:xfrm>
          <a:prstGeom prst="rect">
            <a:avLst/>
          </a:prstGeom>
          <a:noFill/>
          <a:ln>
            <a:noFill/>
          </a:ln>
        </p:spPr>
        <p:txBody>
          <a:bodyPr wrap="square" lIns="67507" tIns="33754" rIns="67507" bIns="33754" anchorCtr="0" compatLnSpc="0">
            <a:spAutoFit/>
          </a:bodyPr>
          <a:lstStyle/>
          <a:p>
            <a:pPr algn="r" hangingPunct="0"/>
            <a:r>
              <a:rPr lang="fr-FR" sz="1400" b="1" i="1" dirty="0">
                <a:solidFill>
                  <a:schemeClr val="tx1">
                    <a:lumMod val="50000"/>
                    <a:lumOff val="50000"/>
                  </a:schemeClr>
                </a:solidFill>
                <a:ea typeface="Microsoft YaHei" pitchFamily="2"/>
                <a:cs typeface="Mangal" pitchFamily="2"/>
              </a:rPr>
              <a:t>Ça existe déjà mais ce serait amplifié…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430F83-4ACD-4295-93A8-C6E1B60DA3D3}"/>
              </a:ext>
            </a:extLst>
          </p:cNvPr>
          <p:cNvSpPr/>
          <p:nvPr/>
        </p:nvSpPr>
        <p:spPr>
          <a:xfrm>
            <a:off x="939978" y="1027715"/>
            <a:ext cx="66212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soit en fonction de l’âge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fr-FR" sz="26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soit en fonction d’une durée requise. </a:t>
            </a:r>
          </a:p>
          <a:p>
            <a:pPr hangingPunct="0"/>
            <a:r>
              <a:rPr lang="fr-FR" sz="2000" b="1" i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Même si l’âge légal d’ouverture des droits resterait à 62 ans 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17A9CB-39D0-487A-9C4C-085C99968086}"/>
              </a:ext>
            </a:extLst>
          </p:cNvPr>
          <p:cNvSpPr/>
          <p:nvPr/>
        </p:nvSpPr>
        <p:spPr>
          <a:xfrm>
            <a:off x="888823" y="25578"/>
            <a:ext cx="667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  <a:t>EN PLUS DU SYSTÈME PAR POINTS, </a:t>
            </a:r>
            <a:br>
              <a:rPr lang="en-US" sz="30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</a:br>
            <a:r>
              <a:rPr lang="en-US" sz="30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  <a:t>UNE NOUVELLE DÉCOTE SERAIT CRÉÉE ! </a:t>
            </a:r>
            <a:endParaRPr lang="fr-FR" sz="3000" dirty="0">
              <a:solidFill>
                <a:srgbClr val="C00000"/>
              </a:solidFill>
              <a:latin typeface="AvenirNext LT Pro HeavyCn" panose="020B0906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18CDE5-B92B-47EF-A513-1C0633B8A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786" y="2228044"/>
            <a:ext cx="6455477" cy="3442506"/>
          </a:xfrm>
          <a:prstGeom prst="rect">
            <a:avLst/>
          </a:prstGeom>
        </p:spPr>
      </p:pic>
      <p:pic>
        <p:nvPicPr>
          <p:cNvPr id="1026" name="Picture 2" descr="Gyrophare Rouge DE-1 15W">
            <a:extLst>
              <a:ext uri="{FF2B5EF4-FFF2-40B4-BE49-F238E27FC236}">
                <a16:creationId xmlns:a16="http://schemas.microsoft.com/office/drawing/2014/main" id="{3997867C-0823-46F6-A5B5-487CB028D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627"/>
            <a:ext cx="888823" cy="8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0B00DF-EFF7-4AFC-887C-335CFAFE6A4A}"/>
              </a:ext>
            </a:extLst>
          </p:cNvPr>
          <p:cNvSpPr/>
          <p:nvPr/>
        </p:nvSpPr>
        <p:spPr>
          <a:xfrm>
            <a:off x="80326" y="0"/>
            <a:ext cx="6692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  <a:t>UNE BASCULE POUR TOUS DANS </a:t>
            </a:r>
            <a:br>
              <a:rPr lang="en-US" sz="32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</a:br>
            <a:r>
              <a:rPr lang="en-US" sz="32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  <a:t>LE NOUVEAU SYSTÈME EN 2025</a:t>
            </a:r>
            <a:endParaRPr lang="fr-FR" sz="3200" dirty="0">
              <a:solidFill>
                <a:srgbClr val="C00000"/>
              </a:solidFill>
              <a:latin typeface="AvenirNext LT Pro HeavyCn" panose="020B0906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D67C89-DB1D-4101-840B-D1EDE3CD2D31}"/>
              </a:ext>
            </a:extLst>
          </p:cNvPr>
          <p:cNvSpPr/>
          <p:nvPr/>
        </p:nvSpPr>
        <p:spPr>
          <a:xfrm>
            <a:off x="80327" y="1079719"/>
            <a:ext cx="7400609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90000"/>
              </a:lnSpc>
              <a:spcAft>
                <a:spcPts val="900"/>
              </a:spcAft>
            </a:pPr>
            <a:r>
              <a:rPr lang="en-US" sz="2200" b="1" dirty="0">
                <a:solidFill>
                  <a:schemeClr val="tx2"/>
                </a:solidFill>
                <a:latin typeface="Calibri" pitchFamily="18"/>
                <a:ea typeface="Calibri" pitchFamily="2"/>
                <a:cs typeface="Calibri" pitchFamily="2"/>
              </a:rPr>
              <a:t>Un </a:t>
            </a:r>
            <a:r>
              <a:rPr lang="en-US" sz="2200" b="1" dirty="0" err="1">
                <a:solidFill>
                  <a:schemeClr val="tx2"/>
                </a:solidFill>
                <a:latin typeface="Calibri" pitchFamily="18"/>
                <a:ea typeface="Calibri" pitchFamily="2"/>
                <a:cs typeface="Calibri" pitchFamily="2"/>
              </a:rPr>
              <a:t>modèle</a:t>
            </a:r>
            <a:r>
              <a:rPr lang="en-US" sz="2200" b="1" dirty="0">
                <a:solidFill>
                  <a:schemeClr val="tx2"/>
                </a:solidFill>
                <a:latin typeface="Calibri" pitchFamily="18"/>
                <a:ea typeface="Calibri" pitchFamily="2"/>
                <a:cs typeface="Calibri" pitchFamily="2"/>
              </a:rPr>
              <a:t> probable, </a:t>
            </a:r>
            <a:r>
              <a:rPr lang="en-US" sz="2200" b="1" dirty="0" err="1">
                <a:solidFill>
                  <a:schemeClr val="tx2"/>
                </a:solidFill>
                <a:latin typeface="Calibri" pitchFamily="18"/>
                <a:ea typeface="Calibri" pitchFamily="2"/>
                <a:cs typeface="Calibri" pitchFamily="2"/>
              </a:rPr>
              <a:t>inspiré</a:t>
            </a:r>
            <a:r>
              <a:rPr lang="en-US" sz="2200" b="1" dirty="0">
                <a:solidFill>
                  <a:schemeClr val="tx2"/>
                </a:solidFill>
                <a:latin typeface="Calibri" pitchFamily="18"/>
                <a:ea typeface="Calibri" pitchFamily="2"/>
                <a:cs typeface="Calibri" pitchFamily="2"/>
              </a:rPr>
              <a:t> du rapport </a:t>
            </a:r>
            <a:r>
              <a:rPr lang="en-US" sz="2200" b="1" dirty="0" err="1">
                <a:solidFill>
                  <a:schemeClr val="tx2"/>
                </a:solidFill>
                <a:latin typeface="Calibri" pitchFamily="18"/>
                <a:ea typeface="Calibri" pitchFamily="2"/>
                <a:cs typeface="Calibri" pitchFamily="2"/>
              </a:rPr>
              <a:t>Delevoye</a:t>
            </a:r>
            <a:r>
              <a:rPr lang="en-US" sz="2200" b="1" dirty="0">
                <a:solidFill>
                  <a:schemeClr val="tx2"/>
                </a:solidFill>
                <a:latin typeface="Calibri" pitchFamily="18"/>
                <a:ea typeface="Calibri" pitchFamily="2"/>
                <a:cs typeface="Calibri" pitchFamily="2"/>
              </a:rPr>
              <a:t> :</a:t>
            </a:r>
          </a:p>
          <a:p>
            <a:pPr hangingPunct="0">
              <a:lnSpc>
                <a:spcPct val="90000"/>
              </a:lnSpc>
              <a:spcAft>
                <a:spcPts val="120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Fonctionnaire né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1968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partant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2030 (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donc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62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) et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recruté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1990 (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donc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22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).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2025,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il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aura 35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d’ancienneté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  <a:p>
            <a:pPr algn="ctr" hangingPunct="0">
              <a:lnSpc>
                <a:spcPct val="90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[</a:t>
            </a:r>
            <a:r>
              <a:rPr lang="en-US" sz="24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Échelon</a:t>
            </a: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détenu</a:t>
            </a: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depuis</a:t>
            </a: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6 </a:t>
            </a:r>
            <a:r>
              <a:rPr lang="en-US" sz="24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mois</a:t>
            </a: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4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2025 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x </a:t>
            </a:r>
            <a:r>
              <a:rPr lang="en-US" sz="2400" b="1" dirty="0">
                <a:solidFill>
                  <a:srgbClr val="00A933"/>
                </a:solidFill>
                <a:latin typeface="Calibri" pitchFamily="18"/>
                <a:ea typeface="Calibri" pitchFamily="2"/>
                <a:cs typeface="Calibri" pitchFamily="2"/>
              </a:rPr>
              <a:t>75%</a:t>
            </a:r>
            <a:r>
              <a:rPr lang="en-US" sz="24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] x </a:t>
            </a:r>
            <a:r>
              <a:rPr lang="en-US" sz="2400" b="1" dirty="0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35/42,5</a:t>
            </a:r>
          </a:p>
          <a:p>
            <a:pPr algn="just" hangingPunct="0">
              <a:lnSpc>
                <a:spcPct val="90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Après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avoir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calculé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les droits dans le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système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actuel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échelon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x </a:t>
            </a:r>
            <a:r>
              <a:rPr lang="en-US" sz="2000" dirty="0">
                <a:solidFill>
                  <a:srgbClr val="158466"/>
                </a:solidFill>
                <a:latin typeface="Calibri" pitchFamily="18"/>
                <a:ea typeface="Calibri" pitchFamily="2"/>
                <a:cs typeface="Calibri" pitchFamily="2"/>
              </a:rPr>
              <a:t>75%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), on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proratise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les </a:t>
            </a:r>
            <a:r>
              <a:rPr lang="en-US" sz="2000" dirty="0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35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selon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les </a:t>
            </a:r>
            <a:r>
              <a:rPr lang="en-US" sz="2000" dirty="0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42,5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durée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requise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pour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sa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génération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dans le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système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actuel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(sans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lui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appliquer de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décote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puisqu’on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ne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connaît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pas son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âge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départ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stade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)</a:t>
            </a:r>
          </a:p>
          <a:p>
            <a:pPr algn="just" hangingPunct="0">
              <a:lnSpc>
                <a:spcPct val="90000"/>
              </a:lnSpc>
              <a:spcAft>
                <a:spcPts val="90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  <a:sym typeface="Wingdings" panose="05000000000000000000" pitchFamily="2" charset="2"/>
              </a:rPr>
              <a:t> 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Le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montant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euros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est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alors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converti</a:t>
            </a:r>
            <a:r>
              <a:rPr lang="en-US" sz="2000" b="1" u="sng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u="sng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b="1" u="sng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points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dans le nouveau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système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 Les points acquis après 2025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seront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ensuite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ajoutés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ce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 capital de points.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015913-2DDA-44E7-AC53-2A09185D59D5}"/>
              </a:ext>
            </a:extLst>
          </p:cNvPr>
          <p:cNvSpPr/>
          <p:nvPr/>
        </p:nvSpPr>
        <p:spPr>
          <a:xfrm>
            <a:off x="76733" y="-6439"/>
            <a:ext cx="58764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8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  <a:t>AUJOURD’HUI LES ENFANTS SONT PRIS EN COMPTE DE DIFFÉRENTES FAÇONS 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4C466A-D742-4DE2-83D2-80DAD4F6BB00}"/>
              </a:ext>
            </a:extLst>
          </p:cNvPr>
          <p:cNvSpPr/>
          <p:nvPr/>
        </p:nvSpPr>
        <p:spPr>
          <a:xfrm>
            <a:off x="0" y="856574"/>
            <a:ext cx="75612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majorations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durée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d’assurance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et bonifications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nombre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trimestres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prise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compte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différente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public /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privé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et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selon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que les enfants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sont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nés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avant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après 2004)</a:t>
            </a:r>
          </a:p>
          <a:p>
            <a:pPr marL="285750" indent="-28575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Majoration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10% de pension pour 3 enfants 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et + 5% par enfant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supplémentaire</a:t>
            </a:r>
            <a:endParaRPr lang="en-US" sz="2800" dirty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  <a:p>
            <a:pPr marL="285750" indent="-285750" hangingPunct="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Prise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compte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complète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des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périodes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 temps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partiels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droit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ou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d’interruption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pour </a:t>
            </a:r>
            <a:r>
              <a:rPr lang="en-US" sz="28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élever</a:t>
            </a:r>
            <a:r>
              <a:rPr lang="en-US" sz="28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un enfant</a:t>
            </a:r>
            <a:r>
              <a:rPr lang="en-US" sz="28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pour les </a:t>
            </a:r>
            <a:r>
              <a:rPr lang="en-US" sz="28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cotisations</a:t>
            </a:r>
            <a:endParaRPr lang="en-US" sz="2800" dirty="0">
              <a:solidFill>
                <a:srgbClr val="000000"/>
              </a:solidFill>
              <a:latin typeface="Calibri" pitchFamily="18"/>
              <a:ea typeface="Calibri" pitchFamily="2"/>
              <a:cs typeface="Calibri" pitchFamily="2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EE485A-00C0-4EDB-9043-B8D95DA676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47285" y="52728"/>
            <a:ext cx="1237245" cy="8949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5067F6-EE77-44EC-94BC-E1178E8D3044}"/>
              </a:ext>
            </a:extLst>
          </p:cNvPr>
          <p:cNvSpPr/>
          <p:nvPr/>
        </p:nvSpPr>
        <p:spPr>
          <a:xfrm>
            <a:off x="0" y="0"/>
            <a:ext cx="5953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800" dirty="0">
                <a:solidFill>
                  <a:srgbClr val="C00000"/>
                </a:solidFill>
                <a:latin typeface="AvenirNext LT Pro HeavyCn" panose="020B0906020202020204" pitchFamily="34" charset="0"/>
                <a:ea typeface="Calibri" pitchFamily="2"/>
                <a:cs typeface="Calibri" pitchFamily="2"/>
              </a:rPr>
              <a:t>DEMAIN AVEC LA RETRAITE MACRON 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989D6-A71A-4F0F-A127-30C458E4B616}"/>
              </a:ext>
            </a:extLst>
          </p:cNvPr>
          <p:cNvSpPr/>
          <p:nvPr/>
        </p:nvSpPr>
        <p:spPr>
          <a:xfrm>
            <a:off x="0" y="508660"/>
            <a:ext cx="75612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lnSpc>
                <a:spcPct val="90000"/>
              </a:lnSpc>
              <a:spcBef>
                <a:spcPts val="751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Un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seul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dispositif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est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proposé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avec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une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majoration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pension de 5% par enfant pour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l’un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des deux parents. Aux 4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ans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l’enfant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</a:t>
            </a:r>
            <a:r>
              <a:rPr lang="en-US" sz="2000" dirty="0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les parents </a:t>
            </a:r>
            <a:r>
              <a:rPr lang="en-US" sz="2000" dirty="0" err="1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choisiraient</a:t>
            </a:r>
            <a:r>
              <a:rPr lang="en-US" sz="2000" dirty="0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auquel</a:t>
            </a:r>
            <a:r>
              <a:rPr lang="en-US" sz="2000" dirty="0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 des deux </a:t>
            </a:r>
            <a:r>
              <a:rPr lang="en-US" sz="2000" dirty="0" err="1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cette</a:t>
            </a:r>
            <a:r>
              <a:rPr lang="en-US" sz="2000" dirty="0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libri" pitchFamily="18"/>
                <a:ea typeface="Calibri" pitchFamily="2"/>
                <a:cs typeface="Calibri" pitchFamily="2"/>
              </a:rPr>
              <a:t>majoration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serait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attribuée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à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défaut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les droits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seraient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automatiquement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attribués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à la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mère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  <a:p>
            <a:pPr algn="ctr" hangingPunct="0">
              <a:lnSpc>
                <a:spcPct val="90000"/>
              </a:lnSpc>
              <a:spcBef>
                <a:spcPts val="751"/>
              </a:spcBef>
            </a:pPr>
            <a:r>
              <a:rPr lang="en-US" sz="20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La </a:t>
            </a:r>
            <a:r>
              <a:rPr lang="en-US" sz="20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majoration</a:t>
            </a:r>
            <a:r>
              <a:rPr lang="en-US" sz="20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de pension pour trois enfants et plus </a:t>
            </a:r>
            <a:r>
              <a:rPr lang="en-US" sz="20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serait</a:t>
            </a:r>
            <a:r>
              <a:rPr lang="en-US" sz="20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supprimée</a:t>
            </a:r>
            <a:r>
              <a:rPr lang="en-US" sz="2000" b="1" dirty="0">
                <a:solidFill>
                  <a:srgbClr val="C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  <a:p>
            <a:pPr marL="285750" indent="-285750" hangingPunct="0">
              <a:lnSpc>
                <a:spcPct val="90000"/>
              </a:lnSpc>
              <a:spcBef>
                <a:spcPts val="751"/>
              </a:spcBef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cas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d’interruption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d’activité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des points «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gratuits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»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seraient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attribués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mais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uniquement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aux parents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bénéficiant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certaines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prestations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et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comptabilisés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a minima, sur la base de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seulement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60 % du SMIC.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C’est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la fin de la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prise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en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compte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des temps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partiels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droit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comme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du temps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plein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  <a:p>
            <a:pPr marL="285750" indent="-285750" hangingPunct="0">
              <a:lnSpc>
                <a:spcPct val="90000"/>
              </a:lnSpc>
              <a:spcBef>
                <a:spcPts val="751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On ne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sait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pas à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partir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quand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ces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nouvelles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règles</a:t>
            </a:r>
            <a:r>
              <a:rPr lang="en-US" sz="2000" b="1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s’appliqueraient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il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est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question de les appliquer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dès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2025, quelle que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soit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 la date de naissance de </a:t>
            </a:r>
            <a:r>
              <a:rPr lang="en-US" sz="2000" dirty="0" err="1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l’enfant</a:t>
            </a:r>
            <a:r>
              <a:rPr lang="en-US" sz="2000" dirty="0">
                <a:solidFill>
                  <a:srgbClr val="000000"/>
                </a:solidFill>
                <a:latin typeface="Calibri" pitchFamily="18"/>
                <a:ea typeface="Calibri" pitchFamily="2"/>
                <a:cs typeface="Calibri" pitchFamily="2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BCF392-2E08-47F6-9193-1A205494E4F6}"/>
              </a:ext>
            </a:extLst>
          </p:cNvPr>
          <p:cNvSpPr/>
          <p:nvPr/>
        </p:nvSpPr>
        <p:spPr>
          <a:xfrm>
            <a:off x="113588" y="0"/>
            <a:ext cx="7334085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hangingPunct="0"/>
            <a:r>
              <a:rPr lang="en-US" sz="2800" dirty="0">
                <a:solidFill>
                  <a:srgbClr val="C00000"/>
                </a:solidFill>
                <a:latin typeface="AvenirNext LT Pro HeavyCn" panose="020B0906020202020204" pitchFamily="34" charset="0"/>
                <a:ea typeface="Microsoft YaHei" pitchFamily="2"/>
                <a:cs typeface="Mangal" pitchFamily="2"/>
              </a:rPr>
              <a:t>LES FEMMES : LES GRANDES PERDANTES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836A1-23A8-4BD7-B5CC-1AC776FED3EB}"/>
              </a:ext>
            </a:extLst>
          </p:cNvPr>
          <p:cNvSpPr/>
          <p:nvPr/>
        </p:nvSpPr>
        <p:spPr>
          <a:xfrm>
            <a:off x="-2" y="427304"/>
            <a:ext cx="7561263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spcAft>
                <a:spcPts val="1350"/>
              </a:spcAft>
              <a:buBlip>
                <a:blip r:embed="rId3"/>
              </a:buBlip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Si on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diminue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les droits à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réversion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35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: </a:t>
            </a:r>
            <a:r>
              <a:rPr lang="en-US" sz="235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aujourd’hui</a:t>
            </a:r>
            <a:r>
              <a:rPr lang="en-US" sz="235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, 40 % </a:t>
            </a:r>
            <a:r>
              <a:rPr lang="en-US" sz="235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d’écart</a:t>
            </a:r>
            <a:r>
              <a:rPr lang="en-US" sz="235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sur les pensions entre les hommes et les femmes.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Cet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écart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tombe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à 24% avec la pension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réversion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.</a:t>
            </a:r>
          </a:p>
          <a:p>
            <a:pPr marL="342900" indent="-342900" hangingPunct="0">
              <a:spcAft>
                <a:spcPts val="1350"/>
              </a:spcAft>
              <a:buBlip>
                <a:blip r:embed="rId3"/>
              </a:buBlip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Si on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prend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en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compte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l’ensemble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de la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carrière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et non plus les 6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derniers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mois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: les femmes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ont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carrières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les plus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hachées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…</a:t>
            </a:r>
          </a:p>
          <a:p>
            <a:pPr marL="342900" indent="-342900" hangingPunct="0">
              <a:spcAft>
                <a:spcPts val="1350"/>
              </a:spcAft>
              <a:buBlip>
                <a:blip r:embed="rId3"/>
              </a:buBlip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Si on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diminue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les droits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familiaux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qui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aujourd’hui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compensent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déjà mal les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inégalités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carrière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ahoma" pitchFamily="49"/>
              <a:cs typeface="Calibri" panose="020F0502020204030204" pitchFamily="34" charset="0"/>
            </a:endParaRPr>
          </a:p>
          <a:p>
            <a:pPr marL="342900" indent="-342900" hangingPunct="0">
              <a:spcAft>
                <a:spcPts val="1350"/>
              </a:spcAft>
              <a:buBlip>
                <a:blip r:embed="rId3"/>
              </a:buBlip>
            </a:pP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Si on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prend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davantage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en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compte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les primes dans la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Fonction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publique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: 	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les femmes =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celles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qui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en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										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perçoivent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 le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moins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  <a:ea typeface="Tahoma" pitchFamily="49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</TotalTime>
  <Words>1047</Words>
  <Application>Microsoft Macintosh PowerPoint</Application>
  <PresentationFormat>Personnalisé</PresentationFormat>
  <Paragraphs>95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AvenirNext LT Pro HeavyCn</vt:lpstr>
      <vt:lpstr>Calibri</vt:lpstr>
      <vt:lpstr>Calibri Light</vt:lpstr>
      <vt:lpstr>Liberation Sans</vt:lpstr>
      <vt:lpstr>Liberation Serif</vt:lpstr>
      <vt:lpstr>Mangal</vt:lpstr>
      <vt:lpstr>Wingdings</vt:lpstr>
      <vt:lpstr>Default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SNES-FSU Bretagne – Septembre 2019 - Retraite Macron : Tous perdants !</dc:title>
  <dc:creator>Joël Mariteau</dc:creator>
  <cp:lastModifiedBy>Microsoft Office User</cp:lastModifiedBy>
  <cp:revision>51</cp:revision>
  <cp:lastPrinted>2019-11-07T15:19:06Z</cp:lastPrinted>
  <dcterms:created xsi:type="dcterms:W3CDTF">2017-10-20T23:41:18Z</dcterms:created>
  <dcterms:modified xsi:type="dcterms:W3CDTF">2019-11-07T15:20:11Z</dcterms:modified>
</cp:coreProperties>
</file>